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 Vera" initials="PDV" lastIdx="1" clrIdx="0">
    <p:extLst>
      <p:ext uri="{19B8F6BF-5375-455C-9EA6-DF929625EA0E}">
        <p15:presenceInfo xmlns:p15="http://schemas.microsoft.com/office/powerpoint/2012/main" userId="S::devera@copa-cogeca.eu::32be6b41-915a-4a4a-9057-f040cc873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276A8-CEA6-4E47-8709-AFFA3C0B4386}" v="1" dt="2021-10-21T13:59:33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108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105" y="3993699"/>
            <a:ext cx="5829300" cy="1134535"/>
          </a:xfrm>
        </p:spPr>
        <p:txBody>
          <a:bodyPr anchor="b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aseline="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005" y="5537335"/>
            <a:ext cx="5143500" cy="1208470"/>
          </a:xfrm>
        </p:spPr>
        <p:txBody>
          <a:bodyPr>
            <a:normAutofit/>
          </a:bodyPr>
          <a:lstStyle>
            <a:lvl1pPr marL="0" indent="0" algn="ctr">
              <a:buNone/>
              <a:defRPr lang="en-GB" sz="3200" b="0" i="0" baseline="0" smtClean="0"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39B4D-0ED4-4E32-9262-0A3F1EDA3A76}"/>
              </a:ext>
            </a:extLst>
          </p:cNvPr>
          <p:cNvSpPr/>
          <p:nvPr userDrawn="1"/>
        </p:nvSpPr>
        <p:spPr>
          <a:xfrm>
            <a:off x="2064" y="9449853"/>
            <a:ext cx="4841399" cy="468673"/>
          </a:xfrm>
          <a:prstGeom prst="rect">
            <a:avLst/>
          </a:prstGeom>
          <a:solidFill>
            <a:srgbClr val="6AA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baseline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19D433-A632-4EBE-AB19-9B22E18FFE64}"/>
              </a:ext>
            </a:extLst>
          </p:cNvPr>
          <p:cNvSpPr/>
          <p:nvPr userDrawn="1"/>
        </p:nvSpPr>
        <p:spPr>
          <a:xfrm>
            <a:off x="4843463" y="9440595"/>
            <a:ext cx="2012474" cy="468673"/>
          </a:xfrm>
          <a:prstGeom prst="rect">
            <a:avLst/>
          </a:prstGeom>
          <a:solidFill>
            <a:srgbClr val="42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4D4574-42FC-4F60-93C6-C7685EA7B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" y="9503356"/>
            <a:ext cx="543273" cy="360000"/>
          </a:xfrm>
          <a:prstGeom prst="rect">
            <a:avLst/>
          </a:prstGeom>
        </p:spPr>
      </p:pic>
      <p:pic>
        <p:nvPicPr>
          <p:cNvPr id="16" name="Picture 1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2B67CD3-E624-4DDB-A7E9-9672C37512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94" y="9331936"/>
            <a:ext cx="685611" cy="5277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BEE6BB-F379-4F00-8D3F-59FB8F193FF5}"/>
              </a:ext>
            </a:extLst>
          </p:cNvPr>
          <p:cNvSpPr/>
          <p:nvPr userDrawn="1"/>
        </p:nvSpPr>
        <p:spPr>
          <a:xfrm>
            <a:off x="-68577" y="-40640"/>
            <a:ext cx="6997698" cy="372568"/>
          </a:xfrm>
          <a:prstGeom prst="rect">
            <a:avLst/>
          </a:prstGeom>
          <a:solidFill>
            <a:srgbClr val="41683C"/>
          </a:solidFill>
          <a:ln>
            <a:solidFill>
              <a:srgbClr val="78AC55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493594-2A95-4C95-85E3-55F00D0A0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62" r="42681"/>
          <a:stretch/>
        </p:blipFill>
        <p:spPr>
          <a:xfrm>
            <a:off x="-68578" y="332569"/>
            <a:ext cx="6997698" cy="773728"/>
          </a:xfrm>
          <a:prstGeom prst="rect">
            <a:avLst/>
          </a:prstGeom>
        </p:spPr>
      </p:pic>
      <p:sp>
        <p:nvSpPr>
          <p:cNvPr id="5" name="AutoShape 2" descr="A close up of a sign&#10;&#10;Description automatically generated"/>
          <p:cNvSpPr>
            <a:spLocks noChangeAspect="1" noChangeArrowheads="1"/>
          </p:cNvSpPr>
          <p:nvPr userDrawn="1"/>
        </p:nvSpPr>
        <p:spPr bwMode="auto">
          <a:xfrm>
            <a:off x="2187575" y="206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41605F9-126B-4C9D-8369-6CB6E6467A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81" y="1076356"/>
            <a:ext cx="1463437" cy="11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3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6169" y="5314129"/>
            <a:ext cx="5915025" cy="3137485"/>
          </a:xfrm>
        </p:spPr>
        <p:txBody>
          <a:bodyPr/>
          <a:lstStyle>
            <a:lvl1pPr marL="0" indent="0">
              <a:buNone/>
              <a:defRPr lang="en-GB" sz="1200" b="0" i="0" baseline="0" smtClean="0">
                <a:effectLst/>
              </a:defRPr>
            </a:lvl1pPr>
          </a:lstStyle>
          <a:p>
            <a:pPr lvl="0"/>
            <a:r>
              <a:rPr lang="en-US" dirty="0"/>
              <a:t>Picture of the location of the event or a related picture with the event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39B4D-0ED4-4E32-9262-0A3F1EDA3A76}"/>
              </a:ext>
            </a:extLst>
          </p:cNvPr>
          <p:cNvSpPr/>
          <p:nvPr userDrawn="1"/>
        </p:nvSpPr>
        <p:spPr>
          <a:xfrm>
            <a:off x="2064" y="9449853"/>
            <a:ext cx="4841399" cy="468673"/>
          </a:xfrm>
          <a:prstGeom prst="rect">
            <a:avLst/>
          </a:prstGeom>
          <a:solidFill>
            <a:srgbClr val="6AA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baseline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9D433-A632-4EBE-AB19-9B22E18FFE64}"/>
              </a:ext>
            </a:extLst>
          </p:cNvPr>
          <p:cNvSpPr/>
          <p:nvPr userDrawn="1"/>
        </p:nvSpPr>
        <p:spPr>
          <a:xfrm>
            <a:off x="4843463" y="9440595"/>
            <a:ext cx="2045852" cy="468673"/>
          </a:xfrm>
          <a:prstGeom prst="rect">
            <a:avLst/>
          </a:prstGeom>
          <a:solidFill>
            <a:srgbClr val="426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4D4574-42FC-4F60-93C6-C7685EA7B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" y="9503356"/>
            <a:ext cx="543273" cy="360000"/>
          </a:xfrm>
          <a:prstGeom prst="rect">
            <a:avLst/>
          </a:prstGeom>
        </p:spPr>
      </p:pic>
      <p:pic>
        <p:nvPicPr>
          <p:cNvPr id="13" name="Picture 1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2B67CD3-E624-4DDB-A7E9-9672C37512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94" y="9331936"/>
            <a:ext cx="685611" cy="52778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168" y="8561599"/>
            <a:ext cx="5915025" cy="549778"/>
          </a:xfrm>
        </p:spPr>
        <p:txBody>
          <a:bodyPr>
            <a:normAutofit/>
          </a:bodyPr>
          <a:lstStyle>
            <a:lvl1pPr marL="0" indent="0">
              <a:buNone/>
              <a:defRPr lang="en-GB" sz="1500" b="0" i="0" baseline="0" smtClean="0">
                <a:effectLst/>
              </a:defRPr>
            </a:lvl1pPr>
          </a:lstStyle>
          <a:p>
            <a:pPr lvl="0"/>
            <a:r>
              <a:rPr lang="en-US" dirty="0"/>
              <a:t>More location details, if needed (e.g. driving directions, navigation guidelines)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C03D3-C4F2-4A33-A857-AE926A006876}"/>
              </a:ext>
            </a:extLst>
          </p:cNvPr>
          <p:cNvSpPr/>
          <p:nvPr userDrawn="1"/>
        </p:nvSpPr>
        <p:spPr>
          <a:xfrm>
            <a:off x="-68577" y="-40640"/>
            <a:ext cx="6997698" cy="372568"/>
          </a:xfrm>
          <a:prstGeom prst="rect">
            <a:avLst/>
          </a:prstGeom>
          <a:solidFill>
            <a:srgbClr val="41683C"/>
          </a:solidFill>
          <a:ln>
            <a:solidFill>
              <a:srgbClr val="78AC55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9D6EE-2EB0-4C53-B11A-4EC795009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62" r="42681"/>
          <a:stretch/>
        </p:blipFill>
        <p:spPr>
          <a:xfrm>
            <a:off x="-68578" y="332569"/>
            <a:ext cx="6997698" cy="77372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4B86AE6-FBCE-4F81-98A2-9BDF492D31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14" y="1106297"/>
            <a:ext cx="1055569" cy="82027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62B438B-43B2-4CFD-BF71-151421765A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168" y="1088928"/>
            <a:ext cx="1055688" cy="820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90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6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6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3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0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5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7FC-1DF7-4FE2-B364-183CA8F749F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1A39-A70D-4BE9-A033-4456BC9FEA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0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%3ameeting_YzNlNWQ0NzUtNDJmNy00ZTQ1LWEyMTctNmJlMzdlZjVkYzkx%40thread.v2/0?context=%7b%22Tid%22%3a%22905485b3-6232-41fb-8470-dcf8efed0242%22%2c%22Oid%22%3a%2232be6b41-915a-4a4a-9057-f040cc873730%22%7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15F8-04F6-4970-BEE2-A7ADE10F5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549" y="4129281"/>
            <a:ext cx="5900737" cy="1647438"/>
          </a:xfrm>
        </p:spPr>
        <p:txBody>
          <a:bodyPr anchor="ctr">
            <a:noAutofit/>
          </a:bodyPr>
          <a:lstStyle/>
          <a:p>
            <a:r>
              <a:rPr lang="en-US" sz="3200" dirty="0"/>
              <a:t>“The importance of early diagnostics for a more targeted use of antimicrobials in livestock”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206BF-94BF-4FDA-BF02-0B59B0F51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" y="6803533"/>
            <a:ext cx="5525755" cy="1208470"/>
          </a:xfrm>
        </p:spPr>
        <p:txBody>
          <a:bodyPr>
            <a:normAutofit lnSpcReduction="10000"/>
          </a:bodyPr>
          <a:lstStyle/>
          <a:p>
            <a:r>
              <a:rPr lang="en-GB" sz="3000" dirty="0">
                <a:solidFill>
                  <a:srgbClr val="000000"/>
                </a:solidFill>
                <a:latin typeface="Calibri" panose="020F0502020204030204" pitchFamily="34" charset="0"/>
              </a:rPr>
              <a:t>25 November 2021, 10:00-12:00h, Microsoft Teams</a:t>
            </a:r>
          </a:p>
          <a:p>
            <a:r>
              <a:rPr lang="en-US" sz="1800" u="sng" dirty="0">
                <a:solidFill>
                  <a:srgbClr val="6264A7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hlinkClick r:id="rId2"/>
              </a:rPr>
              <a:t>Click here to join the meeting</a:t>
            </a:r>
            <a:endParaRPr lang="en-GB" sz="30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8DD10-468F-4C04-8D30-464E2B2F7178}"/>
              </a:ext>
            </a:extLst>
          </p:cNvPr>
          <p:cNvSpPr txBox="1"/>
          <p:nvPr/>
        </p:nvSpPr>
        <p:spPr>
          <a:xfrm>
            <a:off x="805373" y="9475002"/>
            <a:ext cx="4090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</a:rPr>
              <a:t>DISARM project has received funding from the European Union’s Horizon 2020 research and innovation </a:t>
            </a:r>
            <a:r>
              <a:rPr lang="en-US" sz="950" dirty="0" err="1">
                <a:solidFill>
                  <a:schemeClr val="bg1"/>
                </a:solidFill>
              </a:rPr>
              <a:t>programme</a:t>
            </a:r>
            <a:r>
              <a:rPr lang="en-US" sz="950" dirty="0">
                <a:solidFill>
                  <a:schemeClr val="bg1"/>
                </a:solidFill>
              </a:rPr>
              <a:t> under Grant Agreement No 817591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7715F8-04F6-4970-BEE2-A7ADE10F565F}"/>
              </a:ext>
            </a:extLst>
          </p:cNvPr>
          <p:cNvSpPr txBox="1">
            <a:spLocks/>
          </p:cNvSpPr>
          <p:nvPr/>
        </p:nvSpPr>
        <p:spPr>
          <a:xfrm>
            <a:off x="549987" y="8012003"/>
            <a:ext cx="5829300" cy="1134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41693D"/>
                </a:solidFill>
              </a:rPr>
              <a:t>This webinar is one of the activities of the DISARM Project - Disseminating Innovative Solutions for Antibiotic Resistance Management and is organized by COPA-COGECA</a:t>
            </a:r>
            <a:endParaRPr lang="en-GB" sz="1800" i="1" dirty="0">
              <a:solidFill>
                <a:srgbClr val="41693D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2206BF-94BF-4FDA-BF02-0B59B0F51722}"/>
              </a:ext>
            </a:extLst>
          </p:cNvPr>
          <p:cNvSpPr txBox="1">
            <a:spLocks/>
          </p:cNvSpPr>
          <p:nvPr/>
        </p:nvSpPr>
        <p:spPr>
          <a:xfrm>
            <a:off x="1049005" y="2756580"/>
            <a:ext cx="5143500" cy="120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3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2FB94C-EEEA-4606-AAB3-853A59B4DC3D}"/>
              </a:ext>
            </a:extLst>
          </p:cNvPr>
          <p:cNvSpPr txBox="1">
            <a:spLocks/>
          </p:cNvSpPr>
          <p:nvPr/>
        </p:nvSpPr>
        <p:spPr>
          <a:xfrm>
            <a:off x="478549" y="2300606"/>
            <a:ext cx="5972176" cy="1134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lv-LV" sz="3200" b="1" dirty="0">
                <a:solidFill>
                  <a:srgbClr val="4169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pleased to invite you to the webinar on: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604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7715F8-04F6-4970-BEE2-A7ADE10F565F}"/>
              </a:ext>
            </a:extLst>
          </p:cNvPr>
          <p:cNvSpPr txBox="1">
            <a:spLocks/>
          </p:cNvSpPr>
          <p:nvPr/>
        </p:nvSpPr>
        <p:spPr>
          <a:xfrm>
            <a:off x="450532" y="1568699"/>
            <a:ext cx="5946294" cy="12353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lv-LV" sz="3600" b="1" dirty="0">
                <a:solidFill>
                  <a:srgbClr val="4169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</a:p>
          <a:p>
            <a:pPr algn="ctr"/>
            <a:endParaRPr lang="en-GB" altLang="lv-LV" sz="3600" b="1" dirty="0">
              <a:solidFill>
                <a:srgbClr val="4169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lv-LV" sz="2600" b="1" dirty="0">
                <a:solidFill>
                  <a:srgbClr val="4169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Webinar: </a:t>
            </a:r>
            <a:r>
              <a:rPr lang="en-US" sz="2600" dirty="0"/>
              <a:t>“The importance of early diagnostics for a more targeted use of antimicrobials in livestock”</a:t>
            </a:r>
            <a:endParaRPr lang="en-GB" sz="2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64417"/>
              </p:ext>
            </p:extLst>
          </p:nvPr>
        </p:nvGraphicFramePr>
        <p:xfrm>
          <a:off x="450532" y="3167684"/>
          <a:ext cx="6145339" cy="323309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673670">
                  <a:extLst>
                    <a:ext uri="{9D8B030D-6E8A-4147-A177-3AD203B41FA5}">
                      <a16:colId xmlns:a16="http://schemas.microsoft.com/office/drawing/2014/main" val="1743057542"/>
                    </a:ext>
                  </a:extLst>
                </a:gridCol>
                <a:gridCol w="5471669">
                  <a:extLst>
                    <a:ext uri="{9D8B030D-6E8A-4147-A177-3AD203B41FA5}">
                      <a16:colId xmlns:a16="http://schemas.microsoft.com/office/drawing/2014/main" val="4226271889"/>
                    </a:ext>
                  </a:extLst>
                </a:gridCol>
              </a:tblGrid>
              <a:tr h="293615">
                <a:tc>
                  <a:txBody>
                    <a:bodyPr/>
                    <a:lstStyle/>
                    <a:p>
                      <a:r>
                        <a:rPr lang="en-GB" sz="1400" dirty="0"/>
                        <a:t>10:00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Opening remarks by Copa and Cogeca (5’)</a:t>
                      </a:r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516711"/>
                  </a:ext>
                </a:extLst>
              </a:tr>
              <a:tr h="362916">
                <a:tc>
                  <a:txBody>
                    <a:bodyPr/>
                    <a:lstStyle/>
                    <a:p>
                      <a:r>
                        <a:rPr lang="es-ES" sz="1400" dirty="0"/>
                        <a:t>10:05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Presentation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about</a:t>
                      </a:r>
                      <a:r>
                        <a:rPr lang="es-ES" sz="1400" dirty="0"/>
                        <a:t> Diagnostics </a:t>
                      </a:r>
                      <a:r>
                        <a:rPr lang="es-ES" sz="1400" dirty="0" err="1"/>
                        <a:t>for</a:t>
                      </a:r>
                      <a:r>
                        <a:rPr lang="es-ES" sz="1400" dirty="0"/>
                        <a:t> Animals, Jean Louis Hunault (10’) </a:t>
                      </a:r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89169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r>
                        <a:rPr lang="es-ES" sz="1400" dirty="0"/>
                        <a:t>10:15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Introduction about the DISARM project (10’)</a:t>
                      </a:r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79384"/>
                  </a:ext>
                </a:extLst>
              </a:tr>
              <a:tr h="328871">
                <a:tc>
                  <a:txBody>
                    <a:bodyPr/>
                    <a:lstStyle/>
                    <a:p>
                      <a:r>
                        <a:rPr lang="en-US" sz="1400" dirty="0"/>
                        <a:t>10:25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Presentations by: (10’ each)</a:t>
                      </a:r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60717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Jean-Luc Troch, IDEXX, Chair of Diagnostics </a:t>
                      </a:r>
                      <a:r>
                        <a:rPr lang="en-US" sz="1400"/>
                        <a:t>For Animals</a:t>
                      </a:r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613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Anna </a:t>
                      </a:r>
                      <a:r>
                        <a:rPr lang="en-GB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Vilaró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GSP Lleida, 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90347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Tommy Heffernan, 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Vision</a:t>
                      </a:r>
                      <a:r>
                        <a:rPr lang="nl-NL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nl-NL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Farming</a:t>
                      </a:r>
                      <a:endParaRPr lang="en-B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62949"/>
                  </a:ext>
                </a:extLst>
              </a:tr>
              <a:tr h="499145">
                <a:tc>
                  <a:txBody>
                    <a:bodyPr/>
                    <a:lstStyle/>
                    <a:p>
                      <a:r>
                        <a:rPr lang="en-US" sz="1400" dirty="0"/>
                        <a:t>10:55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Q&amp;A, moderated by </a:t>
                      </a:r>
                      <a:r>
                        <a:rPr lang="en-US" sz="1400"/>
                        <a:t>Roxane Feller (</a:t>
                      </a:r>
                      <a:r>
                        <a:rPr lang="en-US" sz="1400" dirty="0" err="1"/>
                        <a:t>AnimalHealthEurope</a:t>
                      </a:r>
                      <a:r>
                        <a:rPr lang="en-US" sz="1400" dirty="0"/>
                        <a:t>) and Paula de Vera (Copa-Cogeca) (60’)</a:t>
                      </a:r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35043"/>
                  </a:ext>
                </a:extLst>
              </a:tr>
              <a:tr h="499145">
                <a:tc>
                  <a:txBody>
                    <a:bodyPr/>
                    <a:lstStyle/>
                    <a:p>
                      <a:r>
                        <a:rPr lang="en-US" sz="1400" dirty="0"/>
                        <a:t>11:55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Closing remarks, Jean Louis Hunault (Diagnostics for Animals) (5’)</a:t>
                      </a:r>
                      <a:endParaRPr lang="lv-LV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443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C8DD10-468F-4C04-8D30-464E2B2F7178}"/>
              </a:ext>
            </a:extLst>
          </p:cNvPr>
          <p:cNvSpPr txBox="1"/>
          <p:nvPr/>
        </p:nvSpPr>
        <p:spPr>
          <a:xfrm>
            <a:off x="805373" y="9475002"/>
            <a:ext cx="4090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</a:rPr>
              <a:t>DISARM project has received funding from the European Union’s Horizon 2020 research and innovation </a:t>
            </a:r>
            <a:r>
              <a:rPr lang="en-US" sz="950" dirty="0" err="1">
                <a:solidFill>
                  <a:schemeClr val="bg1"/>
                </a:solidFill>
              </a:rPr>
              <a:t>programme</a:t>
            </a:r>
            <a:r>
              <a:rPr lang="en-US" sz="950" dirty="0">
                <a:solidFill>
                  <a:schemeClr val="bg1"/>
                </a:solidFill>
              </a:rPr>
              <a:t> under Grant Agreement No 817591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7715F8-04F6-4970-BEE2-A7ADE10F565F}"/>
              </a:ext>
            </a:extLst>
          </p:cNvPr>
          <p:cNvSpPr txBox="1">
            <a:spLocks/>
          </p:cNvSpPr>
          <p:nvPr/>
        </p:nvSpPr>
        <p:spPr>
          <a:xfrm>
            <a:off x="450533" y="2804059"/>
            <a:ext cx="5946294" cy="363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/>
              <a:t>25 November 2021, 10:00-12:00h, Microsoft Teams</a:t>
            </a:r>
          </a:p>
          <a:p>
            <a:endParaRPr lang="en-GB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D79D1-AF8B-4B3B-9CD5-378EB49D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33" y="6531949"/>
            <a:ext cx="4039044" cy="26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96183B154A74CAD11E1701CAFF502" ma:contentTypeVersion="12" ma:contentTypeDescription="Create a new document." ma:contentTypeScope="" ma:versionID="fef9675c40dbfd665f4517ecbb85bf50">
  <xsd:schema xmlns:xsd="http://www.w3.org/2001/XMLSchema" xmlns:xs="http://www.w3.org/2001/XMLSchema" xmlns:p="http://schemas.microsoft.com/office/2006/metadata/properties" xmlns:ns2="9ada027d-6d40-442e-bc30-af12cf14f09c" xmlns:ns3="845ca474-2241-49cc-bd25-2678905c9e22" targetNamespace="http://schemas.microsoft.com/office/2006/metadata/properties" ma:root="true" ma:fieldsID="2b4be19e74748c8346d106fe5c6c0788" ns2:_="" ns3:_="">
    <xsd:import namespace="9ada027d-6d40-442e-bc30-af12cf14f09c"/>
    <xsd:import namespace="845ca474-2241-49cc-bd25-2678905c9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a027d-6d40-442e-bc30-af12cf14f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ca474-2241-49cc-bd25-2678905c9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CCDAE-2FF4-4075-8DE7-21C139E423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5895D7-22DA-4E2A-874F-8279F8F22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67097-95C5-48C7-A149-9685ACE56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a027d-6d40-442e-bc30-af12cf14f09c"/>
    <ds:schemaRef ds:uri="845ca474-2241-49cc-bd25-2678905c9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</Words>
  <Application>Microsoft Office PowerPoint</Application>
  <PresentationFormat>Format A4 (210 x 297 mm)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Office Theme</vt:lpstr>
      <vt:lpstr>“The importance of early diagnostics for a more targeted use of antimicrobials in livestock”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Palczynski</dc:creator>
  <cp:lastModifiedBy>Marie-Claire SANTAROSALIA</cp:lastModifiedBy>
  <cp:revision>26</cp:revision>
  <dcterms:created xsi:type="dcterms:W3CDTF">2020-10-07T14:23:57Z</dcterms:created>
  <dcterms:modified xsi:type="dcterms:W3CDTF">2021-11-25T10:29:35Z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0x01010086B96183B154A74CAD11E1701CAFF502</vt:lpwstr>
  </property>
</Properties>
</file>