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62" r:id="rId4"/>
    <p:sldId id="286" r:id="rId5"/>
    <p:sldId id="287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84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olen, Johanna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4"/>
    <a:srgbClr val="83C177"/>
    <a:srgbClr val="4E943E"/>
    <a:srgbClr val="59AA47"/>
    <a:srgbClr val="00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3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54A2E-22C0-45D3-9383-538898F74F5C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7071A9C4-718F-4F1E-9487-5AECD36386D1}">
      <dgm:prSet phldrT="[Text]" custT="1"/>
      <dgm:spPr>
        <a:solidFill>
          <a:srgbClr val="005B94"/>
        </a:solidFill>
      </dgm:spPr>
      <dgm:t>
        <a:bodyPr/>
        <a:lstStyle/>
        <a:p>
          <a:r>
            <a:rPr lang="en-US" sz="1400" b="1" dirty="0"/>
            <a:t>Phase 1                       CONCEPT</a:t>
          </a:r>
        </a:p>
      </dgm:t>
    </dgm:pt>
    <dgm:pt modelId="{DAEC88C4-2083-405B-98F8-D075A83FAF06}" type="parTrans" cxnId="{F7E23871-44D7-4A88-BB93-9700B21CB0F4}">
      <dgm:prSet/>
      <dgm:spPr/>
      <dgm:t>
        <a:bodyPr/>
        <a:lstStyle/>
        <a:p>
          <a:endParaRPr lang="en-US"/>
        </a:p>
      </dgm:t>
    </dgm:pt>
    <dgm:pt modelId="{64DBF795-AC4B-4721-8666-22ED09777599}" type="sibTrans" cxnId="{F7E23871-44D7-4A88-BB93-9700B21CB0F4}">
      <dgm:prSet/>
      <dgm:spPr/>
      <dgm:t>
        <a:bodyPr/>
        <a:lstStyle/>
        <a:p>
          <a:endParaRPr lang="en-US"/>
        </a:p>
      </dgm:t>
    </dgm:pt>
    <dgm:pt modelId="{BFC10D03-6232-44D1-9520-09E869ECE77B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4E943E"/>
              </a:solidFill>
            </a:rPr>
            <a:t>Phase 4 QUALIFICATION</a:t>
          </a:r>
        </a:p>
      </dgm:t>
    </dgm:pt>
    <dgm:pt modelId="{6B32D6AF-DF44-4046-8EE1-55D0E9A79733}" type="parTrans" cxnId="{5653CB7D-E761-4F9A-AEF8-93717809F6BE}">
      <dgm:prSet/>
      <dgm:spPr/>
      <dgm:t>
        <a:bodyPr/>
        <a:lstStyle/>
        <a:p>
          <a:endParaRPr lang="en-US"/>
        </a:p>
      </dgm:t>
    </dgm:pt>
    <dgm:pt modelId="{97D69C2C-E8C9-491B-879A-A0C6BE4DA1AD}" type="sibTrans" cxnId="{5653CB7D-E761-4F9A-AEF8-93717809F6BE}">
      <dgm:prSet/>
      <dgm:spPr/>
      <dgm:t>
        <a:bodyPr/>
        <a:lstStyle/>
        <a:p>
          <a:endParaRPr lang="en-US"/>
        </a:p>
      </dgm:t>
    </dgm:pt>
    <dgm:pt modelId="{D0C4D01A-0840-4F0B-9BC1-3B651CA006EE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rgbClr val="005B94"/>
              </a:solidFill>
            </a:rPr>
            <a:t>Phase 5 TRANSITION</a:t>
          </a:r>
        </a:p>
      </dgm:t>
    </dgm:pt>
    <dgm:pt modelId="{026059F0-F923-49E4-BF96-BA590628353C}" type="parTrans" cxnId="{94C0941E-8FEE-41A1-9940-6A4FEC97AB4E}">
      <dgm:prSet/>
      <dgm:spPr/>
      <dgm:t>
        <a:bodyPr/>
        <a:lstStyle/>
        <a:p>
          <a:endParaRPr lang="en-US"/>
        </a:p>
      </dgm:t>
    </dgm:pt>
    <dgm:pt modelId="{0B9871F6-68B9-49EB-9EED-AFE5A4672E21}" type="sibTrans" cxnId="{94C0941E-8FEE-41A1-9940-6A4FEC97AB4E}">
      <dgm:prSet/>
      <dgm:spPr/>
      <dgm:t>
        <a:bodyPr/>
        <a:lstStyle/>
        <a:p>
          <a:endParaRPr lang="en-US"/>
        </a:p>
      </dgm:t>
    </dgm:pt>
    <dgm:pt modelId="{E386EF9E-92EF-44CC-97C5-CA76E0E317C7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b="1" dirty="0"/>
            <a:t>Phase 2 DEFINITION</a:t>
          </a:r>
        </a:p>
      </dgm:t>
    </dgm:pt>
    <dgm:pt modelId="{EEC463A4-D005-4ACE-B1D4-008F19ADABDA}" type="parTrans" cxnId="{670F3C09-1A2C-4004-9C19-D551FFC7233C}">
      <dgm:prSet/>
      <dgm:spPr/>
      <dgm:t>
        <a:bodyPr/>
        <a:lstStyle/>
        <a:p>
          <a:endParaRPr lang="en-US"/>
        </a:p>
      </dgm:t>
    </dgm:pt>
    <dgm:pt modelId="{1C892D98-A0AD-4210-8BBC-1456723A73C9}" type="sibTrans" cxnId="{670F3C09-1A2C-4004-9C19-D551FFC7233C}">
      <dgm:prSet/>
      <dgm:spPr/>
      <dgm:t>
        <a:bodyPr/>
        <a:lstStyle/>
        <a:p>
          <a:endParaRPr lang="en-US"/>
        </a:p>
      </dgm:t>
    </dgm:pt>
    <dgm:pt modelId="{B91DC2F8-E19D-49D1-A4CE-3EC473666855}">
      <dgm:prSet phldrT="[Text]"/>
      <dgm:spPr>
        <a:solidFill>
          <a:srgbClr val="4E943E"/>
        </a:solidFill>
      </dgm:spPr>
      <dgm:t>
        <a:bodyPr/>
        <a:lstStyle/>
        <a:p>
          <a:r>
            <a:rPr lang="en-US" b="1" dirty="0"/>
            <a:t>Phase 3 DEVELOPMENT</a:t>
          </a:r>
        </a:p>
      </dgm:t>
    </dgm:pt>
    <dgm:pt modelId="{E9A8693B-96F5-4C9E-8A09-65914FD28072}" type="parTrans" cxnId="{126BFD2C-4630-4263-9253-899F35E3F64C}">
      <dgm:prSet/>
      <dgm:spPr/>
      <dgm:t>
        <a:bodyPr/>
        <a:lstStyle/>
        <a:p>
          <a:endParaRPr lang="en-US"/>
        </a:p>
      </dgm:t>
    </dgm:pt>
    <dgm:pt modelId="{7C62F603-26B9-4EF2-B290-2EBFB809E0CD}" type="sibTrans" cxnId="{126BFD2C-4630-4263-9253-899F35E3F64C}">
      <dgm:prSet/>
      <dgm:spPr/>
      <dgm:t>
        <a:bodyPr/>
        <a:lstStyle/>
        <a:p>
          <a:endParaRPr lang="en-US"/>
        </a:p>
      </dgm:t>
    </dgm:pt>
    <dgm:pt modelId="{D844E6BC-41C1-48A2-8C28-8146C6582723}" type="pres">
      <dgm:prSet presAssocID="{31154A2E-22C0-45D3-9383-538898F74F5C}" presName="Name0" presStyleCnt="0">
        <dgm:presLayoutVars>
          <dgm:dir/>
          <dgm:resizeHandles val="exact"/>
        </dgm:presLayoutVars>
      </dgm:prSet>
      <dgm:spPr/>
    </dgm:pt>
    <dgm:pt modelId="{F55A149E-10BB-4A6D-9D34-380E9CDB7ED1}" type="pres">
      <dgm:prSet presAssocID="{7071A9C4-718F-4F1E-9487-5AECD36386D1}" presName="parTxOnly" presStyleLbl="node1" presStyleIdx="0" presStyleCnt="5">
        <dgm:presLayoutVars>
          <dgm:bulletEnabled val="1"/>
        </dgm:presLayoutVars>
      </dgm:prSet>
      <dgm:spPr/>
    </dgm:pt>
    <dgm:pt modelId="{66764833-5487-4F36-B2CC-F717D2D60001}" type="pres">
      <dgm:prSet presAssocID="{64DBF795-AC4B-4721-8666-22ED09777599}" presName="parSpace" presStyleCnt="0"/>
      <dgm:spPr/>
    </dgm:pt>
    <dgm:pt modelId="{8F9779E8-4A98-4895-AFAC-0B38F264A079}" type="pres">
      <dgm:prSet presAssocID="{E386EF9E-92EF-44CC-97C5-CA76E0E317C7}" presName="parTxOnly" presStyleLbl="node1" presStyleIdx="1" presStyleCnt="5">
        <dgm:presLayoutVars>
          <dgm:bulletEnabled val="1"/>
        </dgm:presLayoutVars>
      </dgm:prSet>
      <dgm:spPr/>
    </dgm:pt>
    <dgm:pt modelId="{9652BD9B-67E6-4896-95BA-25039050282F}" type="pres">
      <dgm:prSet presAssocID="{1C892D98-A0AD-4210-8BBC-1456723A73C9}" presName="parSpace" presStyleCnt="0"/>
      <dgm:spPr/>
    </dgm:pt>
    <dgm:pt modelId="{BC1EE2C3-70CD-421C-BA83-33431FE36883}" type="pres">
      <dgm:prSet presAssocID="{B91DC2F8-E19D-49D1-A4CE-3EC473666855}" presName="parTxOnly" presStyleLbl="node1" presStyleIdx="2" presStyleCnt="5">
        <dgm:presLayoutVars>
          <dgm:bulletEnabled val="1"/>
        </dgm:presLayoutVars>
      </dgm:prSet>
      <dgm:spPr/>
    </dgm:pt>
    <dgm:pt modelId="{1C05C472-6DF4-4DCC-BBEC-E86986CB2E03}" type="pres">
      <dgm:prSet presAssocID="{7C62F603-26B9-4EF2-B290-2EBFB809E0CD}" presName="parSpace" presStyleCnt="0"/>
      <dgm:spPr/>
    </dgm:pt>
    <dgm:pt modelId="{8EB85D34-4D5B-46A5-8260-615987B972CB}" type="pres">
      <dgm:prSet presAssocID="{BFC10D03-6232-44D1-9520-09E869ECE77B}" presName="parTxOnly" presStyleLbl="node1" presStyleIdx="3" presStyleCnt="5">
        <dgm:presLayoutVars>
          <dgm:bulletEnabled val="1"/>
        </dgm:presLayoutVars>
      </dgm:prSet>
      <dgm:spPr/>
    </dgm:pt>
    <dgm:pt modelId="{EDBC34D1-12E7-415F-8DF3-E9307F14B22E}" type="pres">
      <dgm:prSet presAssocID="{97D69C2C-E8C9-491B-879A-A0C6BE4DA1AD}" presName="parSpace" presStyleCnt="0"/>
      <dgm:spPr/>
    </dgm:pt>
    <dgm:pt modelId="{C9AA1AD7-CCBC-4237-882A-09D1CF79FFB7}" type="pres">
      <dgm:prSet presAssocID="{D0C4D01A-0840-4F0B-9BC1-3B651CA006EE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70F3C09-1A2C-4004-9C19-D551FFC7233C}" srcId="{31154A2E-22C0-45D3-9383-538898F74F5C}" destId="{E386EF9E-92EF-44CC-97C5-CA76E0E317C7}" srcOrd="1" destOrd="0" parTransId="{EEC463A4-D005-4ACE-B1D4-008F19ADABDA}" sibTransId="{1C892D98-A0AD-4210-8BBC-1456723A73C9}"/>
    <dgm:cxn modelId="{94C0941E-8FEE-41A1-9940-6A4FEC97AB4E}" srcId="{31154A2E-22C0-45D3-9383-538898F74F5C}" destId="{D0C4D01A-0840-4F0B-9BC1-3B651CA006EE}" srcOrd="4" destOrd="0" parTransId="{026059F0-F923-49E4-BF96-BA590628353C}" sibTransId="{0B9871F6-68B9-49EB-9EED-AFE5A4672E21}"/>
    <dgm:cxn modelId="{126BFD2C-4630-4263-9253-899F35E3F64C}" srcId="{31154A2E-22C0-45D3-9383-538898F74F5C}" destId="{B91DC2F8-E19D-49D1-A4CE-3EC473666855}" srcOrd="2" destOrd="0" parTransId="{E9A8693B-96F5-4C9E-8A09-65914FD28072}" sibTransId="{7C62F603-26B9-4EF2-B290-2EBFB809E0CD}"/>
    <dgm:cxn modelId="{058B8E38-F06B-4A37-B739-AF895BAFD591}" type="presOf" srcId="{B91DC2F8-E19D-49D1-A4CE-3EC473666855}" destId="{BC1EE2C3-70CD-421C-BA83-33431FE36883}" srcOrd="0" destOrd="0" presId="urn:microsoft.com/office/officeart/2005/8/layout/hChevron3"/>
    <dgm:cxn modelId="{F7E23871-44D7-4A88-BB93-9700B21CB0F4}" srcId="{31154A2E-22C0-45D3-9383-538898F74F5C}" destId="{7071A9C4-718F-4F1E-9487-5AECD36386D1}" srcOrd="0" destOrd="0" parTransId="{DAEC88C4-2083-405B-98F8-D075A83FAF06}" sibTransId="{64DBF795-AC4B-4721-8666-22ED09777599}"/>
    <dgm:cxn modelId="{C569F072-5AC7-416B-9A4F-5C17E90D5881}" type="presOf" srcId="{31154A2E-22C0-45D3-9383-538898F74F5C}" destId="{D844E6BC-41C1-48A2-8C28-8146C6582723}" srcOrd="0" destOrd="0" presId="urn:microsoft.com/office/officeart/2005/8/layout/hChevron3"/>
    <dgm:cxn modelId="{CE978156-A65C-446E-9809-4FB247676837}" type="presOf" srcId="{D0C4D01A-0840-4F0B-9BC1-3B651CA006EE}" destId="{C9AA1AD7-CCBC-4237-882A-09D1CF79FFB7}" srcOrd="0" destOrd="0" presId="urn:microsoft.com/office/officeart/2005/8/layout/hChevron3"/>
    <dgm:cxn modelId="{5653CB7D-E761-4F9A-AEF8-93717809F6BE}" srcId="{31154A2E-22C0-45D3-9383-538898F74F5C}" destId="{BFC10D03-6232-44D1-9520-09E869ECE77B}" srcOrd="3" destOrd="0" parTransId="{6B32D6AF-DF44-4046-8EE1-55D0E9A79733}" sibTransId="{97D69C2C-E8C9-491B-879A-A0C6BE4DA1AD}"/>
    <dgm:cxn modelId="{7B59E6B1-14CB-441B-8EFE-D75A47D09BCD}" type="presOf" srcId="{BFC10D03-6232-44D1-9520-09E869ECE77B}" destId="{8EB85D34-4D5B-46A5-8260-615987B972CB}" srcOrd="0" destOrd="0" presId="urn:microsoft.com/office/officeart/2005/8/layout/hChevron3"/>
    <dgm:cxn modelId="{4BE112C5-7941-4785-B3EF-1C5FA1F4C029}" type="presOf" srcId="{7071A9C4-718F-4F1E-9487-5AECD36386D1}" destId="{F55A149E-10BB-4A6D-9D34-380E9CDB7ED1}" srcOrd="0" destOrd="0" presId="urn:microsoft.com/office/officeart/2005/8/layout/hChevron3"/>
    <dgm:cxn modelId="{43EF6DDA-C607-4C82-AC66-A36F755C49F7}" type="presOf" srcId="{E386EF9E-92EF-44CC-97C5-CA76E0E317C7}" destId="{8F9779E8-4A98-4895-AFAC-0B38F264A079}" srcOrd="0" destOrd="0" presId="urn:microsoft.com/office/officeart/2005/8/layout/hChevron3"/>
    <dgm:cxn modelId="{211C73E4-602E-40B9-97C4-2206D4A31680}" type="presParOf" srcId="{D844E6BC-41C1-48A2-8C28-8146C6582723}" destId="{F55A149E-10BB-4A6D-9D34-380E9CDB7ED1}" srcOrd="0" destOrd="0" presId="urn:microsoft.com/office/officeart/2005/8/layout/hChevron3"/>
    <dgm:cxn modelId="{387E7BD4-786D-4FC2-991B-05BF8803D801}" type="presParOf" srcId="{D844E6BC-41C1-48A2-8C28-8146C6582723}" destId="{66764833-5487-4F36-B2CC-F717D2D60001}" srcOrd="1" destOrd="0" presId="urn:microsoft.com/office/officeart/2005/8/layout/hChevron3"/>
    <dgm:cxn modelId="{A182D4FB-B5F1-46E8-8ED6-D49086C45C4E}" type="presParOf" srcId="{D844E6BC-41C1-48A2-8C28-8146C6582723}" destId="{8F9779E8-4A98-4895-AFAC-0B38F264A079}" srcOrd="2" destOrd="0" presId="urn:microsoft.com/office/officeart/2005/8/layout/hChevron3"/>
    <dgm:cxn modelId="{6BFA3F49-273C-4B6D-8E4D-823F8CFA0194}" type="presParOf" srcId="{D844E6BC-41C1-48A2-8C28-8146C6582723}" destId="{9652BD9B-67E6-4896-95BA-25039050282F}" srcOrd="3" destOrd="0" presId="urn:microsoft.com/office/officeart/2005/8/layout/hChevron3"/>
    <dgm:cxn modelId="{41FA6FBA-84FD-4121-A0A3-CACA92BCAA6F}" type="presParOf" srcId="{D844E6BC-41C1-48A2-8C28-8146C6582723}" destId="{BC1EE2C3-70CD-421C-BA83-33431FE36883}" srcOrd="4" destOrd="0" presId="urn:microsoft.com/office/officeart/2005/8/layout/hChevron3"/>
    <dgm:cxn modelId="{F4A16308-1257-40A4-92C5-6FF3FE661F7A}" type="presParOf" srcId="{D844E6BC-41C1-48A2-8C28-8146C6582723}" destId="{1C05C472-6DF4-4DCC-BBEC-E86986CB2E03}" srcOrd="5" destOrd="0" presId="urn:microsoft.com/office/officeart/2005/8/layout/hChevron3"/>
    <dgm:cxn modelId="{3C2A482A-C569-484F-925D-3BDE4E5753D0}" type="presParOf" srcId="{D844E6BC-41C1-48A2-8C28-8146C6582723}" destId="{8EB85D34-4D5B-46A5-8260-615987B972CB}" srcOrd="6" destOrd="0" presId="urn:microsoft.com/office/officeart/2005/8/layout/hChevron3"/>
    <dgm:cxn modelId="{B4071F01-CE91-4BE8-8F5B-899B45A247A6}" type="presParOf" srcId="{D844E6BC-41C1-48A2-8C28-8146C6582723}" destId="{EDBC34D1-12E7-415F-8DF3-E9307F14B22E}" srcOrd="7" destOrd="0" presId="urn:microsoft.com/office/officeart/2005/8/layout/hChevron3"/>
    <dgm:cxn modelId="{94E7ADA0-F552-4FD6-8CE5-8B32C5453F5A}" type="presParOf" srcId="{D844E6BC-41C1-48A2-8C28-8146C6582723}" destId="{C9AA1AD7-CCBC-4237-882A-09D1CF79FFB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149E-10BB-4A6D-9D34-380E9CDB7ED1}">
      <dsp:nvSpPr>
        <dsp:cNvPr id="0" name=""/>
        <dsp:cNvSpPr/>
      </dsp:nvSpPr>
      <dsp:spPr>
        <a:xfrm>
          <a:off x="1060" y="1804884"/>
          <a:ext cx="2068310" cy="827324"/>
        </a:xfrm>
        <a:prstGeom prst="homePlate">
          <a:avLst/>
        </a:prstGeom>
        <a:solidFill>
          <a:srgbClr val="005B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Phase 1                       CONCEPT</a:t>
          </a:r>
        </a:p>
      </dsp:txBody>
      <dsp:txXfrm>
        <a:off x="1060" y="1804884"/>
        <a:ext cx="1861479" cy="827324"/>
      </dsp:txXfrm>
    </dsp:sp>
    <dsp:sp modelId="{8F9779E8-4A98-4895-AFAC-0B38F264A079}">
      <dsp:nvSpPr>
        <dsp:cNvPr id="0" name=""/>
        <dsp:cNvSpPr/>
      </dsp:nvSpPr>
      <dsp:spPr>
        <a:xfrm>
          <a:off x="1655709" y="1804884"/>
          <a:ext cx="2068310" cy="82732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Phase 2 DEFINITION</a:t>
          </a:r>
        </a:p>
      </dsp:txBody>
      <dsp:txXfrm>
        <a:off x="2069371" y="1804884"/>
        <a:ext cx="1240986" cy="827324"/>
      </dsp:txXfrm>
    </dsp:sp>
    <dsp:sp modelId="{BC1EE2C3-70CD-421C-BA83-33431FE36883}">
      <dsp:nvSpPr>
        <dsp:cNvPr id="0" name=""/>
        <dsp:cNvSpPr/>
      </dsp:nvSpPr>
      <dsp:spPr>
        <a:xfrm>
          <a:off x="3310357" y="1804884"/>
          <a:ext cx="2068310" cy="827324"/>
        </a:xfrm>
        <a:prstGeom prst="chevron">
          <a:avLst/>
        </a:prstGeom>
        <a:solidFill>
          <a:srgbClr val="4E94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Phase 3 DEVELOPMENT</a:t>
          </a:r>
        </a:p>
      </dsp:txBody>
      <dsp:txXfrm>
        <a:off x="3724019" y="1804884"/>
        <a:ext cx="1240986" cy="827324"/>
      </dsp:txXfrm>
    </dsp:sp>
    <dsp:sp modelId="{8EB85D34-4D5B-46A5-8260-615987B972CB}">
      <dsp:nvSpPr>
        <dsp:cNvPr id="0" name=""/>
        <dsp:cNvSpPr/>
      </dsp:nvSpPr>
      <dsp:spPr>
        <a:xfrm>
          <a:off x="4965006" y="1804884"/>
          <a:ext cx="2068310" cy="827324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4E943E"/>
              </a:solidFill>
            </a:rPr>
            <a:t>Phase 4 QUALIFICATION</a:t>
          </a:r>
        </a:p>
      </dsp:txBody>
      <dsp:txXfrm>
        <a:off x="5378668" y="1804884"/>
        <a:ext cx="1240986" cy="827324"/>
      </dsp:txXfrm>
    </dsp:sp>
    <dsp:sp modelId="{C9AA1AD7-CCBC-4237-882A-09D1CF79FFB7}">
      <dsp:nvSpPr>
        <dsp:cNvPr id="0" name=""/>
        <dsp:cNvSpPr/>
      </dsp:nvSpPr>
      <dsp:spPr>
        <a:xfrm>
          <a:off x="6619654" y="1804884"/>
          <a:ext cx="2068310" cy="82732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5B94"/>
              </a:solidFill>
            </a:rPr>
            <a:t>Phase 5 TRANSITION</a:t>
          </a:r>
        </a:p>
      </dsp:txBody>
      <dsp:txXfrm>
        <a:off x="7033316" y="1804884"/>
        <a:ext cx="1240986" cy="82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54E0-C037-4F66-BA64-5602C2111112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5BF56-6A5C-4571-B7CA-B6378F4E5AF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BF56-6A5C-4571-B7CA-B6378F4E5AF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09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BF56-6A5C-4571-B7CA-B6378F4E5AF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8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Diagnosticsforanimals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6" y="2554296"/>
            <a:ext cx="7893667" cy="17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09451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89421"/>
            <a:ext cx="5486400" cy="38517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814590"/>
            <a:ext cx="5486400" cy="357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83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460029"/>
            <a:ext cx="8229600" cy="3705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66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091877"/>
            <a:ext cx="2057400" cy="5034286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091878"/>
            <a:ext cx="6019800" cy="50342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2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41368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Diagnosticsforanimals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07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384" y="113387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rgbClr val="005B9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67240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v"/>
              <a:defRPr>
                <a:solidFill>
                  <a:srgbClr val="59AA47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9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3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0586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31429"/>
            <a:ext cx="4038600" cy="3733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31429"/>
            <a:ext cx="4038600" cy="3733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42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058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36634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3006104"/>
            <a:ext cx="4040188" cy="3159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36634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3006104"/>
            <a:ext cx="4041775" cy="3159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1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3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3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04279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04279"/>
            <a:ext cx="5111750" cy="506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57374"/>
            <a:ext cx="3008313" cy="3707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91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9FA5-B93A-426D-AC50-FE25C751F2CC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/>
              <a:t>Diagnosticsforanimals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E1A0-7FCE-4DCE-AE77-B0FC24C748F5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0" y="903"/>
            <a:ext cx="9144000" cy="763801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95" y="95635"/>
            <a:ext cx="2366010" cy="5257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903"/>
            <a:ext cx="625166" cy="763801"/>
          </a:xfrm>
          <a:prstGeom prst="rect">
            <a:avLst/>
          </a:prstGeom>
          <a:solidFill>
            <a:srgbClr val="005B9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5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hyperlink" Target="https://diagnosticsforanimals.com/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https://diagnosticsforanimals.com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08404" y="4653136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2768848" y="4992104"/>
            <a:ext cx="4035400" cy="669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17698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1133872"/>
            <a:ext cx="8492104" cy="1143000"/>
          </a:xfrm>
        </p:spPr>
        <p:txBody>
          <a:bodyPr>
            <a:normAutofit fontScale="90000"/>
          </a:bodyPr>
          <a:lstStyle/>
          <a:p>
            <a:r>
              <a:rPr lang="en-US" kern="0" dirty="0"/>
              <a:t>Regulatory Affairs drain resources and represents a significant part of the development* of a test, though, we LOVE regulation but… !</a:t>
            </a:r>
            <a:br>
              <a:rPr lang="fr-FR" kern="0" dirty="0"/>
            </a:br>
            <a:endParaRPr lang="fr-FR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15859" y="2710659"/>
            <a:ext cx="8633690" cy="3599861"/>
            <a:chOff x="515859" y="2710659"/>
            <a:chExt cx="8633690" cy="3599861"/>
          </a:xfrm>
        </p:grpSpPr>
        <p:grpSp>
          <p:nvGrpSpPr>
            <p:cNvPr id="42" name="Group 40">
              <a:extLst/>
            </p:cNvPr>
            <p:cNvGrpSpPr>
              <a:grpSpLocks/>
            </p:cNvGrpSpPr>
            <p:nvPr/>
          </p:nvGrpSpPr>
          <p:grpSpPr bwMode="auto">
            <a:xfrm>
              <a:off x="4370017" y="3645024"/>
              <a:ext cx="425477" cy="875989"/>
              <a:chOff x="4135438" y="1893888"/>
              <a:chExt cx="862013" cy="1871663"/>
            </a:xfrm>
          </p:grpSpPr>
          <p:sp>
            <p:nvSpPr>
              <p:cNvPr id="43" name="Freeform 9">
                <a:extLst/>
              </p:cNvPr>
              <p:cNvSpPr>
                <a:spLocks/>
              </p:cNvSpPr>
              <p:nvPr/>
            </p:nvSpPr>
            <p:spPr bwMode="auto">
              <a:xfrm>
                <a:off x="4135438" y="1893888"/>
                <a:ext cx="862013" cy="1871663"/>
              </a:xfrm>
              <a:custGeom>
                <a:avLst/>
                <a:gdLst>
                  <a:gd name="T0" fmla="*/ 543 w 543"/>
                  <a:gd name="T1" fmla="*/ 699 h 1179"/>
                  <a:gd name="T2" fmla="*/ 409 w 543"/>
                  <a:gd name="T3" fmla="*/ 699 h 1179"/>
                  <a:gd name="T4" fmla="*/ 409 w 543"/>
                  <a:gd name="T5" fmla="*/ 0 h 1179"/>
                  <a:gd name="T6" fmla="*/ 148 w 543"/>
                  <a:gd name="T7" fmla="*/ 0 h 1179"/>
                  <a:gd name="T8" fmla="*/ 148 w 543"/>
                  <a:gd name="T9" fmla="*/ 699 h 1179"/>
                  <a:gd name="T10" fmla="*/ 0 w 543"/>
                  <a:gd name="T11" fmla="*/ 699 h 1179"/>
                  <a:gd name="T12" fmla="*/ 275 w 543"/>
                  <a:gd name="T13" fmla="*/ 1179 h 1179"/>
                  <a:gd name="T14" fmla="*/ 543 w 543"/>
                  <a:gd name="T15" fmla="*/ 69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3" h="1179">
                    <a:moveTo>
                      <a:pt x="543" y="699"/>
                    </a:moveTo>
                    <a:lnTo>
                      <a:pt x="409" y="699"/>
                    </a:lnTo>
                    <a:lnTo>
                      <a:pt x="409" y="0"/>
                    </a:lnTo>
                    <a:lnTo>
                      <a:pt x="148" y="0"/>
                    </a:lnTo>
                    <a:lnTo>
                      <a:pt x="148" y="699"/>
                    </a:lnTo>
                    <a:lnTo>
                      <a:pt x="0" y="699"/>
                    </a:lnTo>
                    <a:lnTo>
                      <a:pt x="275" y="1179"/>
                    </a:lnTo>
                    <a:lnTo>
                      <a:pt x="543" y="699"/>
                    </a:lnTo>
                    <a:close/>
                  </a:path>
                </a:pathLst>
              </a:custGeom>
              <a:solidFill>
                <a:srgbClr val="093667"/>
              </a:solidFill>
              <a:ln w="9525" cap="flat" cmpd="sng" algn="ctr">
                <a:solidFill>
                  <a:srgbClr val="01325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44" name="Freeform 15">
                <a:extLst/>
              </p:cNvPr>
              <p:cNvSpPr>
                <a:spLocks/>
              </p:cNvSpPr>
              <p:nvPr/>
            </p:nvSpPr>
            <p:spPr bwMode="auto">
              <a:xfrm>
                <a:off x="4572000" y="1893888"/>
                <a:ext cx="425450" cy="1871663"/>
              </a:xfrm>
              <a:custGeom>
                <a:avLst/>
                <a:gdLst>
                  <a:gd name="T0" fmla="*/ 425450 w 268"/>
                  <a:gd name="T1" fmla="*/ 1109663 h 1179"/>
                  <a:gd name="T2" fmla="*/ 212725 w 268"/>
                  <a:gd name="T3" fmla="*/ 1109663 h 1179"/>
                  <a:gd name="T4" fmla="*/ 212725 w 268"/>
                  <a:gd name="T5" fmla="*/ 0 h 1179"/>
                  <a:gd name="T6" fmla="*/ 11113 w 268"/>
                  <a:gd name="T7" fmla="*/ 0 h 1179"/>
                  <a:gd name="T8" fmla="*/ 0 w 268"/>
                  <a:gd name="T9" fmla="*/ 1871663 h 1179"/>
                  <a:gd name="T10" fmla="*/ 425450 w 268"/>
                  <a:gd name="T11" fmla="*/ 1109663 h 1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8" h="1179">
                    <a:moveTo>
                      <a:pt x="268" y="699"/>
                    </a:moveTo>
                    <a:lnTo>
                      <a:pt x="134" y="699"/>
                    </a:lnTo>
                    <a:lnTo>
                      <a:pt x="134" y="0"/>
                    </a:lnTo>
                    <a:lnTo>
                      <a:pt x="7" y="0"/>
                    </a:lnTo>
                    <a:lnTo>
                      <a:pt x="0" y="1179"/>
                    </a:lnTo>
                    <a:lnTo>
                      <a:pt x="268" y="6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C16">
                      <a:alpha val="349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579671" y="4653136"/>
              <a:ext cx="2045348" cy="1657384"/>
              <a:chOff x="4539241" y="3916984"/>
              <a:chExt cx="2270719" cy="1936685"/>
            </a:xfrm>
          </p:grpSpPr>
          <p:sp>
            <p:nvSpPr>
              <p:cNvPr id="58" name="Hexagon 57">
                <a:extLst/>
              </p:cNvPr>
              <p:cNvSpPr/>
              <p:nvPr/>
            </p:nvSpPr>
            <p:spPr bwMode="auto">
              <a:xfrm>
                <a:off x="4539241" y="3916984"/>
                <a:ext cx="2270719" cy="1936685"/>
              </a:xfrm>
              <a:prstGeom prst="hexagon">
                <a:avLst/>
              </a:prstGeom>
              <a:solidFill>
                <a:srgbClr val="9BBB5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fr-FR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8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4669675" y="4160642"/>
                <a:ext cx="1966357" cy="141251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wrap="square" lIns="82124" tIns="41061" rIns="82124" bIns="41061" anchor="ctr">
                <a:spAutoFit/>
              </a:bodyPr>
              <a:lstStyle/>
              <a:p>
                <a:pPr algn="ctr" defTabSz="814388">
                  <a:lnSpc>
                    <a:spcPct val="90000"/>
                  </a:lnSpc>
                  <a:defRPr/>
                </a:pPr>
                <a:r>
                  <a:rPr lang="en-US" sz="2400" dirty="0">
                    <a:solidFill>
                      <a:srgbClr val="FFFFFF"/>
                    </a:solidFill>
                  </a:rPr>
                  <a:t>Need for “some kind of” mutual recognition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15859" y="5733256"/>
              <a:ext cx="2212117" cy="241070"/>
              <a:chOff x="515859" y="5733256"/>
              <a:chExt cx="2212117" cy="241070"/>
            </a:xfrm>
          </p:grpSpPr>
          <p:sp>
            <p:nvSpPr>
              <p:cNvPr id="60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515859" y="5733256"/>
                <a:ext cx="22121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Multiple national agencies</a:t>
                </a:r>
              </a:p>
            </p:txBody>
          </p:sp>
          <p:cxnSp>
            <p:nvCxnSpPr>
              <p:cNvPr id="66" name="Straight Connector 65">
                <a:extLst/>
              </p:cNvPr>
              <p:cNvCxnSpPr>
                <a:cxnSpLocks/>
              </p:cNvCxnSpPr>
              <p:nvPr/>
            </p:nvCxnSpPr>
            <p:spPr bwMode="auto">
              <a:xfrm>
                <a:off x="624148" y="5974326"/>
                <a:ext cx="199813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809215" y="4869599"/>
              <a:ext cx="1602236" cy="521041"/>
              <a:chOff x="687273" y="4659140"/>
              <a:chExt cx="1602236" cy="521041"/>
            </a:xfrm>
          </p:grpSpPr>
          <p:sp>
            <p:nvSpPr>
              <p:cNvPr id="61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712957" y="4659140"/>
                <a:ext cx="157655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Multiple dossiers/</a:t>
                </a:r>
              </a:p>
              <a:p>
                <a:pPr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data formats</a:t>
                </a:r>
              </a:p>
            </p:txBody>
          </p:sp>
          <p:cxnSp>
            <p:nvCxnSpPr>
              <p:cNvPr id="67" name="Straight Connector 66">
                <a:extLst/>
              </p:cNvPr>
              <p:cNvCxnSpPr>
                <a:cxnSpLocks/>
              </p:cNvCxnSpPr>
              <p:nvPr/>
            </p:nvCxnSpPr>
            <p:spPr bwMode="auto">
              <a:xfrm>
                <a:off x="687273" y="5180181"/>
                <a:ext cx="157655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1568384" y="3187044"/>
              <a:ext cx="1576553" cy="430887"/>
              <a:chOff x="929028" y="3055701"/>
              <a:chExt cx="1576553" cy="430887"/>
            </a:xfrm>
          </p:grpSpPr>
          <p:sp>
            <p:nvSpPr>
              <p:cNvPr id="63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929029" y="3055701"/>
                <a:ext cx="157655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Cost for registration and maintenance</a:t>
                </a:r>
              </a:p>
            </p:txBody>
          </p:sp>
          <p:cxnSp>
            <p:nvCxnSpPr>
              <p:cNvPr id="68" name="Straight Connector 67">
                <a:extLst/>
              </p:cNvPr>
              <p:cNvCxnSpPr>
                <a:cxnSpLocks/>
              </p:cNvCxnSpPr>
              <p:nvPr/>
            </p:nvCxnSpPr>
            <p:spPr bwMode="auto">
              <a:xfrm>
                <a:off x="929028" y="3486588"/>
                <a:ext cx="157655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>
              <a:off x="3411159" y="2710659"/>
              <a:ext cx="2513280" cy="709888"/>
              <a:chOff x="3069930" y="2207501"/>
              <a:chExt cx="2513280" cy="709888"/>
            </a:xfrm>
          </p:grpSpPr>
          <p:sp>
            <p:nvSpPr>
              <p:cNvPr id="64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3081004" y="2207501"/>
                <a:ext cx="250220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Regulatory requirements deduced from pharmaceutical or vaccine guidelines</a:t>
                </a:r>
                <a:endParaRPr lang="en-US" altLang="fr-FR" sz="1400" dirty="0">
                  <a:solidFill>
                    <a:srgbClr val="83C177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69" name="Straight Connector 68">
                <a:extLst/>
              </p:cNvPr>
              <p:cNvCxnSpPr>
                <a:cxnSpLocks/>
              </p:cNvCxnSpPr>
              <p:nvPr/>
            </p:nvCxnSpPr>
            <p:spPr bwMode="auto">
              <a:xfrm>
                <a:off x="3069930" y="2917389"/>
                <a:ext cx="2502206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6204530" y="3198670"/>
              <a:ext cx="2706988" cy="445307"/>
              <a:chOff x="6215997" y="3055701"/>
              <a:chExt cx="2706988" cy="445307"/>
            </a:xfrm>
          </p:grpSpPr>
          <p:sp>
            <p:nvSpPr>
              <p:cNvPr id="71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6215997" y="3055701"/>
                <a:ext cx="2706988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Language issues, details lost in translation; communication</a:t>
                </a:r>
              </a:p>
            </p:txBody>
          </p:sp>
          <p:cxnSp>
            <p:nvCxnSpPr>
              <p:cNvPr id="72" name="Straight Connector 71">
                <a:extLst/>
              </p:cNvPr>
              <p:cNvCxnSpPr>
                <a:cxnSpLocks/>
              </p:cNvCxnSpPr>
              <p:nvPr/>
            </p:nvCxnSpPr>
            <p:spPr bwMode="auto">
              <a:xfrm flipV="1">
                <a:off x="6234289" y="3486588"/>
                <a:ext cx="2453634" cy="144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6360860" y="3929839"/>
              <a:ext cx="2788689" cy="443423"/>
              <a:chOff x="7941571" y="3278736"/>
              <a:chExt cx="2788689" cy="443423"/>
            </a:xfrm>
          </p:grpSpPr>
          <p:sp>
            <p:nvSpPr>
              <p:cNvPr id="74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7941571" y="3278736"/>
                <a:ext cx="278868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Definition, maintenance and access to national ref. material</a:t>
                </a:r>
              </a:p>
            </p:txBody>
          </p:sp>
          <p:cxnSp>
            <p:nvCxnSpPr>
              <p:cNvPr id="75" name="Straight Connector 74">
                <a:extLst/>
              </p:cNvPr>
              <p:cNvCxnSpPr>
                <a:cxnSpLocks/>
              </p:cNvCxnSpPr>
              <p:nvPr/>
            </p:nvCxnSpPr>
            <p:spPr bwMode="auto">
              <a:xfrm>
                <a:off x="7941571" y="3720678"/>
                <a:ext cx="2545518" cy="148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9" name="Group 98"/>
            <p:cNvGrpSpPr/>
            <p:nvPr/>
          </p:nvGrpSpPr>
          <p:grpSpPr>
            <a:xfrm>
              <a:off x="6814377" y="4811701"/>
              <a:ext cx="2329623" cy="519999"/>
              <a:chOff x="7008838" y="4573620"/>
              <a:chExt cx="2329623" cy="519999"/>
            </a:xfrm>
          </p:grpSpPr>
          <p:sp>
            <p:nvSpPr>
              <p:cNvPr id="65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7008838" y="4573620"/>
                <a:ext cx="232962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Agencies: from open to no direct contact</a:t>
                </a:r>
              </a:p>
            </p:txBody>
          </p:sp>
          <p:cxnSp>
            <p:nvCxnSpPr>
              <p:cNvPr id="76" name="Straight Connector 75">
                <a:extLst/>
              </p:cNvPr>
              <p:cNvCxnSpPr>
                <a:cxnSpLocks/>
              </p:cNvCxnSpPr>
              <p:nvPr/>
            </p:nvCxnSpPr>
            <p:spPr bwMode="auto">
              <a:xfrm>
                <a:off x="7008838" y="5085184"/>
                <a:ext cx="2092001" cy="843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624148" y="3917475"/>
              <a:ext cx="2180503" cy="463443"/>
              <a:chOff x="125686" y="3757645"/>
              <a:chExt cx="2180503" cy="463443"/>
            </a:xfrm>
          </p:grpSpPr>
          <p:sp>
            <p:nvSpPr>
              <p:cNvPr id="62" name="TextBox 42">
                <a:extLst/>
              </p:cNvPr>
              <p:cNvSpPr txBox="1">
                <a:spLocks noChangeArrowheads="1"/>
              </p:cNvSpPr>
              <p:nvPr/>
            </p:nvSpPr>
            <p:spPr bwMode="auto">
              <a:xfrm>
                <a:off x="125686" y="3757645"/>
                <a:ext cx="218050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NeueLT Std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1400" dirty="0">
                    <a:solidFill>
                      <a:srgbClr val="83C177"/>
                    </a:solidFill>
                    <a:latin typeface="Arial" panose="020B0604020202020204" pitchFamily="34" charset="0"/>
                  </a:rPr>
                  <a:t>Contradictory requirements (Ss, Sp, Ref. panels,…)</a:t>
                </a:r>
              </a:p>
            </p:txBody>
          </p:sp>
          <p:cxnSp>
            <p:nvCxnSpPr>
              <p:cNvPr id="77" name="Straight Connector 76">
                <a:extLst/>
              </p:cNvPr>
              <p:cNvCxnSpPr>
                <a:cxnSpLocks/>
              </p:cNvCxnSpPr>
              <p:nvPr/>
            </p:nvCxnSpPr>
            <p:spPr bwMode="auto">
              <a:xfrm>
                <a:off x="125686" y="4221088"/>
                <a:ext cx="2180503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5B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6582408" y="5776568"/>
              <a:ext cx="1660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Std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fr-FR" sz="1400" dirty="0">
                  <a:solidFill>
                    <a:srgbClr val="83C177"/>
                  </a:solidFill>
                  <a:latin typeface="Arial" panose="020B0604020202020204" pitchFamily="34" charset="0"/>
                </a:rPr>
                <a:t>GMP ? (MOA)</a:t>
              </a:r>
            </a:p>
          </p:txBody>
        </p:sp>
        <p:cxnSp>
          <p:nvCxnSpPr>
            <p:cNvPr id="79" name="Straight Connector 78">
              <a:extLst/>
            </p:cNvPr>
            <p:cNvCxnSpPr>
              <a:cxnSpLocks/>
            </p:cNvCxnSpPr>
            <p:nvPr/>
          </p:nvCxnSpPr>
          <p:spPr bwMode="auto">
            <a:xfrm>
              <a:off x="6570806" y="6021288"/>
              <a:ext cx="115224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5B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1" name="Group 40">
              <a:extLst/>
            </p:cNvPr>
            <p:cNvGrpSpPr>
              <a:grpSpLocks/>
            </p:cNvGrpSpPr>
            <p:nvPr/>
          </p:nvGrpSpPr>
          <p:grpSpPr bwMode="auto">
            <a:xfrm rot="2064354">
              <a:off x="5471024" y="3974488"/>
              <a:ext cx="425477" cy="875989"/>
              <a:chOff x="4135438" y="1893888"/>
              <a:chExt cx="862013" cy="1871663"/>
            </a:xfrm>
          </p:grpSpPr>
          <p:sp>
            <p:nvSpPr>
              <p:cNvPr id="82" name="Freeform 9">
                <a:extLst/>
              </p:cNvPr>
              <p:cNvSpPr>
                <a:spLocks/>
              </p:cNvSpPr>
              <p:nvPr/>
            </p:nvSpPr>
            <p:spPr bwMode="auto">
              <a:xfrm>
                <a:off x="4135438" y="1893888"/>
                <a:ext cx="862013" cy="1871663"/>
              </a:xfrm>
              <a:custGeom>
                <a:avLst/>
                <a:gdLst>
                  <a:gd name="T0" fmla="*/ 543 w 543"/>
                  <a:gd name="T1" fmla="*/ 699 h 1179"/>
                  <a:gd name="T2" fmla="*/ 409 w 543"/>
                  <a:gd name="T3" fmla="*/ 699 h 1179"/>
                  <a:gd name="T4" fmla="*/ 409 w 543"/>
                  <a:gd name="T5" fmla="*/ 0 h 1179"/>
                  <a:gd name="T6" fmla="*/ 148 w 543"/>
                  <a:gd name="T7" fmla="*/ 0 h 1179"/>
                  <a:gd name="T8" fmla="*/ 148 w 543"/>
                  <a:gd name="T9" fmla="*/ 699 h 1179"/>
                  <a:gd name="T10" fmla="*/ 0 w 543"/>
                  <a:gd name="T11" fmla="*/ 699 h 1179"/>
                  <a:gd name="T12" fmla="*/ 275 w 543"/>
                  <a:gd name="T13" fmla="*/ 1179 h 1179"/>
                  <a:gd name="T14" fmla="*/ 543 w 543"/>
                  <a:gd name="T15" fmla="*/ 69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3" h="1179">
                    <a:moveTo>
                      <a:pt x="543" y="699"/>
                    </a:moveTo>
                    <a:lnTo>
                      <a:pt x="409" y="699"/>
                    </a:lnTo>
                    <a:lnTo>
                      <a:pt x="409" y="0"/>
                    </a:lnTo>
                    <a:lnTo>
                      <a:pt x="148" y="0"/>
                    </a:lnTo>
                    <a:lnTo>
                      <a:pt x="148" y="699"/>
                    </a:lnTo>
                    <a:lnTo>
                      <a:pt x="0" y="699"/>
                    </a:lnTo>
                    <a:lnTo>
                      <a:pt x="275" y="1179"/>
                    </a:lnTo>
                    <a:lnTo>
                      <a:pt x="543" y="699"/>
                    </a:lnTo>
                    <a:close/>
                  </a:path>
                </a:pathLst>
              </a:custGeom>
              <a:solidFill>
                <a:srgbClr val="093667"/>
              </a:solidFill>
              <a:ln w="9525" cap="flat" cmpd="sng" algn="ctr">
                <a:solidFill>
                  <a:srgbClr val="01325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83" name="Freeform 15">
                <a:extLst/>
              </p:cNvPr>
              <p:cNvSpPr>
                <a:spLocks/>
              </p:cNvSpPr>
              <p:nvPr/>
            </p:nvSpPr>
            <p:spPr bwMode="auto">
              <a:xfrm>
                <a:off x="4572000" y="1893888"/>
                <a:ext cx="425450" cy="1871663"/>
              </a:xfrm>
              <a:custGeom>
                <a:avLst/>
                <a:gdLst>
                  <a:gd name="T0" fmla="*/ 425450 w 268"/>
                  <a:gd name="T1" fmla="*/ 1109663 h 1179"/>
                  <a:gd name="T2" fmla="*/ 212725 w 268"/>
                  <a:gd name="T3" fmla="*/ 1109663 h 1179"/>
                  <a:gd name="T4" fmla="*/ 212725 w 268"/>
                  <a:gd name="T5" fmla="*/ 0 h 1179"/>
                  <a:gd name="T6" fmla="*/ 11113 w 268"/>
                  <a:gd name="T7" fmla="*/ 0 h 1179"/>
                  <a:gd name="T8" fmla="*/ 0 w 268"/>
                  <a:gd name="T9" fmla="*/ 1871663 h 1179"/>
                  <a:gd name="T10" fmla="*/ 425450 w 268"/>
                  <a:gd name="T11" fmla="*/ 1109663 h 1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8" h="1179">
                    <a:moveTo>
                      <a:pt x="268" y="699"/>
                    </a:moveTo>
                    <a:lnTo>
                      <a:pt x="134" y="699"/>
                    </a:lnTo>
                    <a:lnTo>
                      <a:pt x="134" y="0"/>
                    </a:lnTo>
                    <a:lnTo>
                      <a:pt x="7" y="0"/>
                    </a:lnTo>
                    <a:lnTo>
                      <a:pt x="0" y="1179"/>
                    </a:lnTo>
                    <a:lnTo>
                      <a:pt x="268" y="6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C16">
                      <a:alpha val="349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4" name="Group 40">
              <a:extLst/>
            </p:cNvPr>
            <p:cNvGrpSpPr>
              <a:grpSpLocks/>
            </p:cNvGrpSpPr>
            <p:nvPr/>
          </p:nvGrpSpPr>
          <p:grpSpPr bwMode="auto">
            <a:xfrm rot="4278574">
              <a:off x="5895350" y="4941519"/>
              <a:ext cx="425477" cy="875989"/>
              <a:chOff x="4135438" y="1893888"/>
              <a:chExt cx="862013" cy="1871663"/>
            </a:xfrm>
          </p:grpSpPr>
          <p:sp>
            <p:nvSpPr>
              <p:cNvPr id="85" name="Freeform 9">
                <a:extLst/>
              </p:cNvPr>
              <p:cNvSpPr>
                <a:spLocks/>
              </p:cNvSpPr>
              <p:nvPr/>
            </p:nvSpPr>
            <p:spPr bwMode="auto">
              <a:xfrm>
                <a:off x="4135438" y="1893888"/>
                <a:ext cx="862013" cy="1871663"/>
              </a:xfrm>
              <a:custGeom>
                <a:avLst/>
                <a:gdLst>
                  <a:gd name="T0" fmla="*/ 543 w 543"/>
                  <a:gd name="T1" fmla="*/ 699 h 1179"/>
                  <a:gd name="T2" fmla="*/ 409 w 543"/>
                  <a:gd name="T3" fmla="*/ 699 h 1179"/>
                  <a:gd name="T4" fmla="*/ 409 w 543"/>
                  <a:gd name="T5" fmla="*/ 0 h 1179"/>
                  <a:gd name="T6" fmla="*/ 148 w 543"/>
                  <a:gd name="T7" fmla="*/ 0 h 1179"/>
                  <a:gd name="T8" fmla="*/ 148 w 543"/>
                  <a:gd name="T9" fmla="*/ 699 h 1179"/>
                  <a:gd name="T10" fmla="*/ 0 w 543"/>
                  <a:gd name="T11" fmla="*/ 699 h 1179"/>
                  <a:gd name="T12" fmla="*/ 275 w 543"/>
                  <a:gd name="T13" fmla="*/ 1179 h 1179"/>
                  <a:gd name="T14" fmla="*/ 543 w 543"/>
                  <a:gd name="T15" fmla="*/ 69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3" h="1179">
                    <a:moveTo>
                      <a:pt x="543" y="699"/>
                    </a:moveTo>
                    <a:lnTo>
                      <a:pt x="409" y="699"/>
                    </a:lnTo>
                    <a:lnTo>
                      <a:pt x="409" y="0"/>
                    </a:lnTo>
                    <a:lnTo>
                      <a:pt x="148" y="0"/>
                    </a:lnTo>
                    <a:lnTo>
                      <a:pt x="148" y="699"/>
                    </a:lnTo>
                    <a:lnTo>
                      <a:pt x="0" y="699"/>
                    </a:lnTo>
                    <a:lnTo>
                      <a:pt x="275" y="1179"/>
                    </a:lnTo>
                    <a:lnTo>
                      <a:pt x="543" y="699"/>
                    </a:lnTo>
                    <a:close/>
                  </a:path>
                </a:pathLst>
              </a:custGeom>
              <a:solidFill>
                <a:srgbClr val="093667"/>
              </a:solidFill>
              <a:ln w="9525" cap="flat" cmpd="sng" algn="ctr">
                <a:solidFill>
                  <a:srgbClr val="01325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86" name="Freeform 15">
                <a:extLst/>
              </p:cNvPr>
              <p:cNvSpPr>
                <a:spLocks/>
              </p:cNvSpPr>
              <p:nvPr/>
            </p:nvSpPr>
            <p:spPr bwMode="auto">
              <a:xfrm>
                <a:off x="4572000" y="1893888"/>
                <a:ext cx="425450" cy="1871663"/>
              </a:xfrm>
              <a:custGeom>
                <a:avLst/>
                <a:gdLst>
                  <a:gd name="T0" fmla="*/ 425450 w 268"/>
                  <a:gd name="T1" fmla="*/ 1109663 h 1179"/>
                  <a:gd name="T2" fmla="*/ 212725 w 268"/>
                  <a:gd name="T3" fmla="*/ 1109663 h 1179"/>
                  <a:gd name="T4" fmla="*/ 212725 w 268"/>
                  <a:gd name="T5" fmla="*/ 0 h 1179"/>
                  <a:gd name="T6" fmla="*/ 11113 w 268"/>
                  <a:gd name="T7" fmla="*/ 0 h 1179"/>
                  <a:gd name="T8" fmla="*/ 0 w 268"/>
                  <a:gd name="T9" fmla="*/ 1871663 h 1179"/>
                  <a:gd name="T10" fmla="*/ 425450 w 268"/>
                  <a:gd name="T11" fmla="*/ 1109663 h 1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8" h="1179">
                    <a:moveTo>
                      <a:pt x="268" y="699"/>
                    </a:moveTo>
                    <a:lnTo>
                      <a:pt x="134" y="699"/>
                    </a:lnTo>
                    <a:lnTo>
                      <a:pt x="134" y="0"/>
                    </a:lnTo>
                    <a:lnTo>
                      <a:pt x="7" y="0"/>
                    </a:lnTo>
                    <a:lnTo>
                      <a:pt x="0" y="1179"/>
                    </a:lnTo>
                    <a:lnTo>
                      <a:pt x="268" y="6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C16">
                      <a:alpha val="349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87" name="Group 40">
              <a:extLst/>
            </p:cNvPr>
            <p:cNvGrpSpPr>
              <a:grpSpLocks/>
            </p:cNvGrpSpPr>
            <p:nvPr/>
          </p:nvGrpSpPr>
          <p:grpSpPr bwMode="auto">
            <a:xfrm rot="19329299">
              <a:off x="3206036" y="4012857"/>
              <a:ext cx="425477" cy="875989"/>
              <a:chOff x="4135438" y="1893888"/>
              <a:chExt cx="862013" cy="1871663"/>
            </a:xfrm>
          </p:grpSpPr>
          <p:sp>
            <p:nvSpPr>
              <p:cNvPr id="88" name="Freeform 9">
                <a:extLst/>
              </p:cNvPr>
              <p:cNvSpPr>
                <a:spLocks/>
              </p:cNvSpPr>
              <p:nvPr/>
            </p:nvSpPr>
            <p:spPr bwMode="auto">
              <a:xfrm>
                <a:off x="4135438" y="1893888"/>
                <a:ext cx="862013" cy="1871663"/>
              </a:xfrm>
              <a:custGeom>
                <a:avLst/>
                <a:gdLst>
                  <a:gd name="T0" fmla="*/ 543 w 543"/>
                  <a:gd name="T1" fmla="*/ 699 h 1179"/>
                  <a:gd name="T2" fmla="*/ 409 w 543"/>
                  <a:gd name="T3" fmla="*/ 699 h 1179"/>
                  <a:gd name="T4" fmla="*/ 409 w 543"/>
                  <a:gd name="T5" fmla="*/ 0 h 1179"/>
                  <a:gd name="T6" fmla="*/ 148 w 543"/>
                  <a:gd name="T7" fmla="*/ 0 h 1179"/>
                  <a:gd name="T8" fmla="*/ 148 w 543"/>
                  <a:gd name="T9" fmla="*/ 699 h 1179"/>
                  <a:gd name="T10" fmla="*/ 0 w 543"/>
                  <a:gd name="T11" fmla="*/ 699 h 1179"/>
                  <a:gd name="T12" fmla="*/ 275 w 543"/>
                  <a:gd name="T13" fmla="*/ 1179 h 1179"/>
                  <a:gd name="T14" fmla="*/ 543 w 543"/>
                  <a:gd name="T15" fmla="*/ 69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3" h="1179">
                    <a:moveTo>
                      <a:pt x="543" y="699"/>
                    </a:moveTo>
                    <a:lnTo>
                      <a:pt x="409" y="699"/>
                    </a:lnTo>
                    <a:lnTo>
                      <a:pt x="409" y="0"/>
                    </a:lnTo>
                    <a:lnTo>
                      <a:pt x="148" y="0"/>
                    </a:lnTo>
                    <a:lnTo>
                      <a:pt x="148" y="699"/>
                    </a:lnTo>
                    <a:lnTo>
                      <a:pt x="0" y="699"/>
                    </a:lnTo>
                    <a:lnTo>
                      <a:pt x="275" y="1179"/>
                    </a:lnTo>
                    <a:lnTo>
                      <a:pt x="543" y="699"/>
                    </a:lnTo>
                    <a:close/>
                  </a:path>
                </a:pathLst>
              </a:custGeom>
              <a:solidFill>
                <a:srgbClr val="093667"/>
              </a:solidFill>
              <a:ln w="9525" cap="flat" cmpd="sng" algn="ctr">
                <a:solidFill>
                  <a:srgbClr val="01325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89" name="Freeform 15">
                <a:extLst/>
              </p:cNvPr>
              <p:cNvSpPr>
                <a:spLocks/>
              </p:cNvSpPr>
              <p:nvPr/>
            </p:nvSpPr>
            <p:spPr bwMode="auto">
              <a:xfrm>
                <a:off x="4572000" y="1893888"/>
                <a:ext cx="425450" cy="1871663"/>
              </a:xfrm>
              <a:custGeom>
                <a:avLst/>
                <a:gdLst>
                  <a:gd name="T0" fmla="*/ 425450 w 268"/>
                  <a:gd name="T1" fmla="*/ 1109663 h 1179"/>
                  <a:gd name="T2" fmla="*/ 212725 w 268"/>
                  <a:gd name="T3" fmla="*/ 1109663 h 1179"/>
                  <a:gd name="T4" fmla="*/ 212725 w 268"/>
                  <a:gd name="T5" fmla="*/ 0 h 1179"/>
                  <a:gd name="T6" fmla="*/ 11113 w 268"/>
                  <a:gd name="T7" fmla="*/ 0 h 1179"/>
                  <a:gd name="T8" fmla="*/ 0 w 268"/>
                  <a:gd name="T9" fmla="*/ 1871663 h 1179"/>
                  <a:gd name="T10" fmla="*/ 425450 w 268"/>
                  <a:gd name="T11" fmla="*/ 1109663 h 1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8" h="1179">
                    <a:moveTo>
                      <a:pt x="268" y="699"/>
                    </a:moveTo>
                    <a:lnTo>
                      <a:pt x="134" y="699"/>
                    </a:lnTo>
                    <a:lnTo>
                      <a:pt x="134" y="0"/>
                    </a:lnTo>
                    <a:lnTo>
                      <a:pt x="7" y="0"/>
                    </a:lnTo>
                    <a:lnTo>
                      <a:pt x="0" y="1179"/>
                    </a:lnTo>
                    <a:lnTo>
                      <a:pt x="268" y="6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C16">
                      <a:alpha val="349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0" name="Group 40">
              <a:extLst/>
            </p:cNvPr>
            <p:cNvGrpSpPr>
              <a:grpSpLocks/>
            </p:cNvGrpSpPr>
            <p:nvPr/>
          </p:nvGrpSpPr>
          <p:grpSpPr bwMode="auto">
            <a:xfrm rot="17373389">
              <a:off x="2824249" y="4917970"/>
              <a:ext cx="425477" cy="875989"/>
              <a:chOff x="4135438" y="1893888"/>
              <a:chExt cx="862013" cy="1871663"/>
            </a:xfrm>
          </p:grpSpPr>
          <p:sp>
            <p:nvSpPr>
              <p:cNvPr id="91" name="Freeform 9">
                <a:extLst/>
              </p:cNvPr>
              <p:cNvSpPr>
                <a:spLocks/>
              </p:cNvSpPr>
              <p:nvPr/>
            </p:nvSpPr>
            <p:spPr bwMode="auto">
              <a:xfrm>
                <a:off x="4135438" y="1893888"/>
                <a:ext cx="862013" cy="1871663"/>
              </a:xfrm>
              <a:custGeom>
                <a:avLst/>
                <a:gdLst>
                  <a:gd name="T0" fmla="*/ 543 w 543"/>
                  <a:gd name="T1" fmla="*/ 699 h 1179"/>
                  <a:gd name="T2" fmla="*/ 409 w 543"/>
                  <a:gd name="T3" fmla="*/ 699 h 1179"/>
                  <a:gd name="T4" fmla="*/ 409 w 543"/>
                  <a:gd name="T5" fmla="*/ 0 h 1179"/>
                  <a:gd name="T6" fmla="*/ 148 w 543"/>
                  <a:gd name="T7" fmla="*/ 0 h 1179"/>
                  <a:gd name="T8" fmla="*/ 148 w 543"/>
                  <a:gd name="T9" fmla="*/ 699 h 1179"/>
                  <a:gd name="T10" fmla="*/ 0 w 543"/>
                  <a:gd name="T11" fmla="*/ 699 h 1179"/>
                  <a:gd name="T12" fmla="*/ 275 w 543"/>
                  <a:gd name="T13" fmla="*/ 1179 h 1179"/>
                  <a:gd name="T14" fmla="*/ 543 w 543"/>
                  <a:gd name="T15" fmla="*/ 699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3" h="1179">
                    <a:moveTo>
                      <a:pt x="543" y="699"/>
                    </a:moveTo>
                    <a:lnTo>
                      <a:pt x="409" y="699"/>
                    </a:lnTo>
                    <a:lnTo>
                      <a:pt x="409" y="0"/>
                    </a:lnTo>
                    <a:lnTo>
                      <a:pt x="148" y="0"/>
                    </a:lnTo>
                    <a:lnTo>
                      <a:pt x="148" y="699"/>
                    </a:lnTo>
                    <a:lnTo>
                      <a:pt x="0" y="699"/>
                    </a:lnTo>
                    <a:lnTo>
                      <a:pt x="275" y="1179"/>
                    </a:lnTo>
                    <a:lnTo>
                      <a:pt x="543" y="699"/>
                    </a:lnTo>
                    <a:close/>
                  </a:path>
                </a:pathLst>
              </a:custGeom>
              <a:solidFill>
                <a:srgbClr val="093667"/>
              </a:solidFill>
              <a:ln w="9525" cap="flat" cmpd="sng" algn="ctr">
                <a:solidFill>
                  <a:srgbClr val="013253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  <a:defRPr/>
                </a:pP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92" name="Freeform 15">
                <a:extLst/>
              </p:cNvPr>
              <p:cNvSpPr>
                <a:spLocks/>
              </p:cNvSpPr>
              <p:nvPr/>
            </p:nvSpPr>
            <p:spPr bwMode="auto">
              <a:xfrm>
                <a:off x="4572000" y="1893888"/>
                <a:ext cx="425450" cy="1871663"/>
              </a:xfrm>
              <a:custGeom>
                <a:avLst/>
                <a:gdLst>
                  <a:gd name="T0" fmla="*/ 425450 w 268"/>
                  <a:gd name="T1" fmla="*/ 1109663 h 1179"/>
                  <a:gd name="T2" fmla="*/ 212725 w 268"/>
                  <a:gd name="T3" fmla="*/ 1109663 h 1179"/>
                  <a:gd name="T4" fmla="*/ 212725 w 268"/>
                  <a:gd name="T5" fmla="*/ 0 h 1179"/>
                  <a:gd name="T6" fmla="*/ 11113 w 268"/>
                  <a:gd name="T7" fmla="*/ 0 h 1179"/>
                  <a:gd name="T8" fmla="*/ 0 w 268"/>
                  <a:gd name="T9" fmla="*/ 1871663 h 1179"/>
                  <a:gd name="T10" fmla="*/ 425450 w 268"/>
                  <a:gd name="T11" fmla="*/ 1109663 h 11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8" h="1179">
                    <a:moveTo>
                      <a:pt x="268" y="699"/>
                    </a:moveTo>
                    <a:lnTo>
                      <a:pt x="134" y="699"/>
                    </a:lnTo>
                    <a:lnTo>
                      <a:pt x="134" y="0"/>
                    </a:lnTo>
                    <a:lnTo>
                      <a:pt x="7" y="0"/>
                    </a:lnTo>
                    <a:lnTo>
                      <a:pt x="0" y="1179"/>
                    </a:lnTo>
                    <a:lnTo>
                      <a:pt x="268" y="69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C16">
                      <a:alpha val="349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03" name="Text Placeholder 1">
            <a:extLst/>
          </p:cNvPr>
          <p:cNvSpPr txBox="1">
            <a:spLocks/>
          </p:cNvSpPr>
          <p:nvPr/>
        </p:nvSpPr>
        <p:spPr>
          <a:xfrm>
            <a:off x="208134" y="6470903"/>
            <a:ext cx="8034518" cy="293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Livestock is more regulated than Companion Animal diagnostics, WW (but US, Japan)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5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Ã©sultat de recherche d'images pour &quot;animal dreaming&quot;">
            <a:extLst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/>
          <a:stretch/>
        </p:blipFill>
        <p:spPr bwMode="auto">
          <a:xfrm>
            <a:off x="5057317" y="3906014"/>
            <a:ext cx="4086684" cy="306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/>
          </p:cNvPr>
          <p:cNvSpPr/>
          <p:nvPr/>
        </p:nvSpPr>
        <p:spPr bwMode="auto">
          <a:xfrm>
            <a:off x="4506822" y="1916802"/>
            <a:ext cx="1720932" cy="17209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dream!</a:t>
            </a:r>
            <a:endParaRPr lang="fr-FR" dirty="0"/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395536" y="1954839"/>
            <a:ext cx="1944216" cy="4770537"/>
          </a:xfrm>
          <a:prstGeom prst="rect">
            <a:avLst/>
          </a:prstGeom>
          <a:solidFill>
            <a:srgbClr val="83C177"/>
          </a:solidFill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endParaRPr lang="en-US" sz="1600" dirty="0">
              <a:solidFill>
                <a:srgbClr val="FFFFFF"/>
              </a:solidFill>
              <a:latin typeface="+mn-lt"/>
            </a:endParaRP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OIE,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FLI (GE),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ANSES (FR),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CVI (NL),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NVRI (RO),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ISCVBM (CZ),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BFSA (BG),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ISCVBM (SK),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AHI,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SCIENSANO (BE),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BLV (CH)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….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USDA (US),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MAFF (JP),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MOA (CN), 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Korea</a:t>
            </a:r>
          </a:p>
          <a:p>
            <a:r>
              <a:rPr lang="en-US" sz="1600" dirty="0">
                <a:solidFill>
                  <a:srgbClr val="FFFFFF"/>
                </a:solidFill>
                <a:latin typeface="+mn-lt"/>
              </a:rPr>
              <a:t>Brazil… </a:t>
            </a:r>
            <a:endParaRPr lang="fr-FR" sz="1600" dirty="0" err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Picture 4" descr="Image associÃ©e">
            <a:extLst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23301" r="6725" b="24652"/>
          <a:stretch/>
        </p:blipFill>
        <p:spPr bwMode="auto">
          <a:xfrm>
            <a:off x="431412" y="1988840"/>
            <a:ext cx="709947" cy="4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>
            <a:extLst/>
          </p:cNvPr>
          <p:cNvSpPr txBox="1">
            <a:spLocks/>
          </p:cNvSpPr>
          <p:nvPr/>
        </p:nvSpPr>
        <p:spPr>
          <a:xfrm>
            <a:off x="2433341" y="2359607"/>
            <a:ext cx="2624359" cy="396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5B94"/>
                </a:solidFill>
              </a:rPr>
              <a:t>Mutual recognition between agencies</a:t>
            </a:r>
          </a:p>
          <a:p>
            <a:endParaRPr lang="en-US" sz="1800" dirty="0">
              <a:solidFill>
                <a:srgbClr val="005B94"/>
              </a:solidFill>
            </a:endParaRPr>
          </a:p>
          <a:p>
            <a:pPr algn="ctr"/>
            <a:r>
              <a:rPr lang="en-US" sz="1800" dirty="0">
                <a:solidFill>
                  <a:srgbClr val="005B94"/>
                </a:solidFill>
              </a:rPr>
              <a:t>OR</a:t>
            </a:r>
          </a:p>
          <a:p>
            <a:pPr algn="ctr"/>
            <a:endParaRPr lang="en-US" sz="1800" dirty="0">
              <a:solidFill>
                <a:srgbClr val="005B94"/>
              </a:solidFill>
            </a:endParaRPr>
          </a:p>
          <a:p>
            <a:r>
              <a:rPr lang="fr-FR" sz="1800" dirty="0">
                <a:solidFill>
                  <a:srgbClr val="005B94"/>
                </a:solidFill>
              </a:rPr>
              <a:t>Centralized registration as for TSE with one European Reference Lab taking care of registration of the notifiable disease. It could be one lab per disease</a:t>
            </a:r>
          </a:p>
          <a:p>
            <a:endParaRPr lang="fr-FR" sz="1800" dirty="0">
              <a:solidFill>
                <a:srgbClr val="005B94"/>
              </a:solidFill>
            </a:endParaRPr>
          </a:p>
          <a:p>
            <a:pPr algn="ctr"/>
            <a:r>
              <a:rPr lang="fr-FR" sz="1800" dirty="0">
                <a:solidFill>
                  <a:srgbClr val="005B94"/>
                </a:solidFill>
              </a:rPr>
              <a:t>OR</a:t>
            </a:r>
          </a:p>
          <a:p>
            <a:pPr algn="ctr"/>
            <a:r>
              <a:rPr lang="fr-FR" sz="1800" dirty="0">
                <a:solidFill>
                  <a:srgbClr val="005B94"/>
                </a:solidFill>
              </a:rPr>
              <a:t>….</a:t>
            </a:r>
            <a:endParaRPr lang="en-US" sz="1800" dirty="0">
              <a:solidFill>
                <a:srgbClr val="005B94"/>
              </a:solidFill>
            </a:endParaRPr>
          </a:p>
          <a:p>
            <a:endParaRPr lang="en-US" sz="2000" dirty="0">
              <a:solidFill>
                <a:srgbClr val="005B94"/>
              </a:solidFill>
            </a:endParaRPr>
          </a:p>
        </p:txBody>
      </p:sp>
      <p:sp>
        <p:nvSpPr>
          <p:cNvPr id="12" name="Oval 11">
            <a:extLst/>
          </p:cNvPr>
          <p:cNvSpPr/>
          <p:nvPr/>
        </p:nvSpPr>
        <p:spPr bwMode="auto">
          <a:xfrm>
            <a:off x="6372200" y="4155981"/>
            <a:ext cx="380143" cy="3801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/>
          </p:cNvPr>
          <p:cNvSpPr/>
          <p:nvPr/>
        </p:nvSpPr>
        <p:spPr bwMode="auto">
          <a:xfrm>
            <a:off x="5873191" y="3412162"/>
            <a:ext cx="600490" cy="63125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1133872"/>
            <a:ext cx="8348088" cy="1143000"/>
          </a:xfrm>
        </p:spPr>
        <p:txBody>
          <a:bodyPr/>
          <a:lstStyle/>
          <a:p>
            <a:r>
              <a:rPr lang="en-US" dirty="0"/>
              <a:t>Compliance with Environmental Requirements is jumping in the game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02" y="2780928"/>
            <a:ext cx="8447070" cy="1728192"/>
          </a:xfrm>
          <a:prstGeom prst="rect">
            <a:avLst/>
          </a:prstGeom>
        </p:spPr>
      </p:pic>
      <p:sp>
        <p:nvSpPr>
          <p:cNvPr id="11" name="TextBox 10">
            <a:extLst/>
          </p:cNvPr>
          <p:cNvSpPr txBox="1"/>
          <p:nvPr/>
        </p:nvSpPr>
        <p:spPr>
          <a:xfrm flipH="1">
            <a:off x="472382" y="4519904"/>
            <a:ext cx="1363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BPR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Very few approved substances</a:t>
            </a:r>
            <a:endParaRPr lang="fr-FR" sz="1600" b="1" dirty="0" err="1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 flipH="1">
            <a:off x="2053184" y="4519904"/>
            <a:ext cx="1438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Phenol 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Ethoxylated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Triton, NP40,…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Sunset in 2021</a:t>
            </a:r>
            <a:endParaRPr lang="fr-FR" sz="1600" b="1" dirty="0" err="1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 flipH="1">
            <a:off x="3709368" y="4519904"/>
            <a:ext cx="148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Micro Plastic Particles 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0-5mm </a:t>
            </a:r>
          </a:p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(Traceability)</a:t>
            </a:r>
            <a:endParaRPr lang="fr-FR" sz="1600" b="1" dirty="0" err="1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 flipH="1">
            <a:off x="5408955" y="4519904"/>
            <a:ext cx="178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Substances of Very High Concern (REACH)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  <a:latin typeface="+mn-lt"/>
              </a:rPr>
              <a:t>What’s next?</a:t>
            </a:r>
            <a:endParaRPr lang="fr-FR" sz="1800" b="1" dirty="0" err="1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 flipH="1">
            <a:off x="7191427" y="4519904"/>
            <a:ext cx="16290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+mn-lt"/>
              </a:rPr>
              <a:t>Nagoya Protocol – Biodiversity Traceability of biologicals </a:t>
            </a:r>
            <a:endParaRPr lang="fr-FR" sz="1600" b="1" dirty="0" err="1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229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3"/>
          <a:srcRect r="83623" b="63480"/>
          <a:stretch/>
        </p:blipFill>
        <p:spPr>
          <a:xfrm>
            <a:off x="898451" y="820840"/>
            <a:ext cx="1422904" cy="1115042"/>
          </a:xfrm>
          <a:prstGeom prst="rect">
            <a:avLst/>
          </a:prstGeom>
        </p:spPr>
      </p:pic>
      <p:sp>
        <p:nvSpPr>
          <p:cNvPr id="5" name="Title 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898451" y="2446531"/>
            <a:ext cx="7489974" cy="163054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17 members manufacturing over 1350 veterinary diagnostic tools under ISO 9001 or higher QMS</a:t>
            </a:r>
            <a:br>
              <a:rPr lang="en-US" sz="2400" dirty="0"/>
            </a:br>
            <a:r>
              <a:rPr lang="fr-FR" sz="2400" dirty="0">
                <a:hlinkClick r:id="rId4"/>
              </a:rPr>
              <a:t>https://diagnosticsforanimals.com/</a:t>
            </a:r>
            <a:endParaRPr lang="fr-FR" sz="2400" dirty="0"/>
          </a:p>
        </p:txBody>
      </p:sp>
      <p:grpSp>
        <p:nvGrpSpPr>
          <p:cNvPr id="6" name="Group 5">
            <a:extLst/>
          </p:cNvPr>
          <p:cNvGrpSpPr/>
          <p:nvPr/>
        </p:nvGrpSpPr>
        <p:grpSpPr>
          <a:xfrm>
            <a:off x="107505" y="4735059"/>
            <a:ext cx="8928991" cy="1358238"/>
            <a:chOff x="567743" y="4225306"/>
            <a:chExt cx="11409023" cy="1532305"/>
          </a:xfrm>
        </p:grpSpPr>
        <p:pic>
          <p:nvPicPr>
            <p:cNvPr id="7" name="Picture 2" descr="AniCon Labor GmbH">
              <a:extLst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283" y="4427633"/>
              <a:ext cx="1059822" cy="28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7743" y="4383414"/>
              <a:ext cx="1138846" cy="372098"/>
            </a:xfrm>
            <a:prstGeom prst="rect">
              <a:avLst/>
            </a:prstGeom>
          </p:spPr>
        </p:pic>
        <p:pic>
          <p:nvPicPr>
            <p:cNvPr id="9" name="Image 1">
              <a:extLst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799" y="4324503"/>
              <a:ext cx="1214085" cy="4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>
              <a:extLst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834" y="4253440"/>
              <a:ext cx="853164" cy="74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>
              <a:extLst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045" y="4383414"/>
              <a:ext cx="1103692" cy="37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23">
              <a:extLst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087" y="5043073"/>
              <a:ext cx="853164" cy="55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2">
              <a:extLst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784" y="4353899"/>
              <a:ext cx="795484" cy="35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9">
              <a:extLst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578" y="4225306"/>
              <a:ext cx="717560" cy="6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20">
              <a:extLst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50" y="5177054"/>
              <a:ext cx="1049117" cy="224811"/>
            </a:xfrm>
            <a:prstGeom prst="rect">
              <a:avLst/>
            </a:prstGeom>
          </p:spPr>
        </p:pic>
        <p:pic>
          <p:nvPicPr>
            <p:cNvPr id="16" name="Image 21">
              <a:extLst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184" y="5147041"/>
              <a:ext cx="1338148" cy="324793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</p:spPr>
        </p:pic>
        <p:pic>
          <p:nvPicPr>
            <p:cNvPr id="17" name="Image 23">
              <a:extLst/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72832" y="4326928"/>
              <a:ext cx="751025" cy="600820"/>
            </a:xfrm>
            <a:prstGeom prst="rect">
              <a:avLst/>
            </a:prstGeom>
          </p:spPr>
        </p:pic>
        <p:pic>
          <p:nvPicPr>
            <p:cNvPr id="18" name="Image 2">
              <a:extLst/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195" y="4986265"/>
              <a:ext cx="595071" cy="706973"/>
            </a:xfrm>
            <a:prstGeom prst="rect">
              <a:avLst/>
            </a:prstGeom>
          </p:spPr>
        </p:pic>
        <p:pic>
          <p:nvPicPr>
            <p:cNvPr id="19" name="Image 9">
              <a:extLst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001" y="5147041"/>
              <a:ext cx="763213" cy="610570"/>
            </a:xfrm>
            <a:prstGeom prst="rect">
              <a:avLst/>
            </a:prstGeom>
          </p:spPr>
        </p:pic>
        <p:pic>
          <p:nvPicPr>
            <p:cNvPr id="20" name="Picture 19">
              <a:extLst/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19"/>
            <a:stretch/>
          </p:blipFill>
          <p:spPr>
            <a:xfrm>
              <a:off x="10859301" y="4330132"/>
              <a:ext cx="1117465" cy="404926"/>
            </a:xfrm>
            <a:prstGeom prst="rect">
              <a:avLst/>
            </a:prstGeom>
          </p:spPr>
        </p:pic>
        <p:pic>
          <p:nvPicPr>
            <p:cNvPr id="21" name="Picture 20">
              <a:extLst/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285" y="4990085"/>
              <a:ext cx="1141347" cy="651374"/>
            </a:xfrm>
            <a:prstGeom prst="rect">
              <a:avLst/>
            </a:prstGeom>
          </p:spPr>
        </p:pic>
        <p:pic>
          <p:nvPicPr>
            <p:cNvPr id="22" name="Picture 21">
              <a:extLst/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35506" y="5043073"/>
              <a:ext cx="1183449" cy="650166"/>
            </a:xfrm>
            <a:prstGeom prst="rect">
              <a:avLst/>
            </a:prstGeom>
          </p:spPr>
        </p:pic>
        <p:pic>
          <p:nvPicPr>
            <p:cNvPr id="23" name="Picture 22">
              <a:extLst/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616520" y="5101821"/>
              <a:ext cx="1562100" cy="495300"/>
            </a:xfrm>
            <a:prstGeom prst="rect">
              <a:avLst/>
            </a:prstGeom>
          </p:spPr>
        </p:pic>
      </p:grpSp>
      <p:pic>
        <p:nvPicPr>
          <p:cNvPr id="24" name="Picture 23">
            <a:extLst/>
          </p:cNvPr>
          <p:cNvPicPr>
            <a:picLocks noChangeAspect="1"/>
          </p:cNvPicPr>
          <p:nvPr/>
        </p:nvPicPr>
        <p:blipFill rotWithShape="1">
          <a:blip r:embed="rId3"/>
          <a:srcRect l="17109" b="63480"/>
          <a:stretch/>
        </p:blipFill>
        <p:spPr>
          <a:xfrm>
            <a:off x="2267744" y="824015"/>
            <a:ext cx="7202005" cy="11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744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i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 for your attention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98187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Technical &amp; Regulatory Challenges of Developing Veterinary Diagnostic Tests</a:t>
            </a:r>
            <a:br>
              <a:rPr lang="en-US" dirty="0"/>
            </a:br>
            <a:r>
              <a:rPr lang="en-US" sz="2400" dirty="0"/>
              <a:t>IABS, Wiesbaden, May 15-17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27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/>
          </p:cNvPr>
          <p:cNvSpPr txBox="1">
            <a:spLocks/>
          </p:cNvSpPr>
          <p:nvPr/>
        </p:nvSpPr>
        <p:spPr>
          <a:xfrm>
            <a:off x="5724128" y="764704"/>
            <a:ext cx="2952328" cy="6093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C00000"/>
                </a:solidFill>
              </a:rPr>
              <a:t>“CHALLENGES”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= </a:t>
            </a: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“ ROOM FOR IMPROVEMENT ”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RÃ©sultat de recherche d'images pour &quot;half full bottle&quot;">
            <a:extLst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9"/>
          <a:stretch/>
        </p:blipFill>
        <p:spPr bwMode="auto">
          <a:xfrm>
            <a:off x="179512" y="1124744"/>
            <a:ext cx="5181964" cy="513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/>
          </p:cNvPr>
          <p:cNvPicPr>
            <a:picLocks noChangeAspect="1"/>
          </p:cNvPicPr>
          <p:nvPr/>
        </p:nvPicPr>
        <p:blipFill rotWithShape="1">
          <a:blip r:embed="rId2"/>
          <a:srcRect r="83623" b="63480"/>
          <a:stretch/>
        </p:blipFill>
        <p:spPr>
          <a:xfrm>
            <a:off x="898451" y="820840"/>
            <a:ext cx="1422904" cy="1115042"/>
          </a:xfrm>
          <a:prstGeom prst="rect">
            <a:avLst/>
          </a:prstGeom>
        </p:spPr>
      </p:pic>
      <p:sp>
        <p:nvSpPr>
          <p:cNvPr id="5" name="Title 25">
            <a:extLst/>
          </p:cNvPr>
          <p:cNvSpPr>
            <a:spLocks noGrp="1"/>
          </p:cNvSpPr>
          <p:nvPr>
            <p:ph type="title"/>
          </p:nvPr>
        </p:nvSpPr>
        <p:spPr>
          <a:xfrm>
            <a:off x="898451" y="2492896"/>
            <a:ext cx="7489974" cy="163054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17 members manufacturing over 1350 veterinary diagnostic tools under ISO 9001 or higher QMS</a:t>
            </a:r>
            <a:br>
              <a:rPr lang="en-US" sz="2400" dirty="0"/>
            </a:br>
            <a:r>
              <a:rPr lang="fr-FR" sz="2400" dirty="0">
                <a:hlinkClick r:id="rId3"/>
              </a:rPr>
              <a:t>https://diagnosticsforanimals.com/</a:t>
            </a:r>
            <a:endParaRPr lang="fr-FR" sz="2400" dirty="0"/>
          </a:p>
        </p:txBody>
      </p:sp>
      <p:grpSp>
        <p:nvGrpSpPr>
          <p:cNvPr id="6" name="Group 5">
            <a:extLst/>
          </p:cNvPr>
          <p:cNvGrpSpPr/>
          <p:nvPr/>
        </p:nvGrpSpPr>
        <p:grpSpPr>
          <a:xfrm>
            <a:off x="107505" y="4735059"/>
            <a:ext cx="8928991" cy="1358238"/>
            <a:chOff x="567743" y="4225306"/>
            <a:chExt cx="11409023" cy="1532305"/>
          </a:xfrm>
        </p:grpSpPr>
        <p:pic>
          <p:nvPicPr>
            <p:cNvPr id="7" name="Picture 2" descr="AniCon Labor GmbH">
              <a:extLst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283" y="4427633"/>
              <a:ext cx="1059822" cy="28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7743" y="4383414"/>
              <a:ext cx="1138846" cy="372098"/>
            </a:xfrm>
            <a:prstGeom prst="rect">
              <a:avLst/>
            </a:prstGeom>
          </p:spPr>
        </p:pic>
        <p:pic>
          <p:nvPicPr>
            <p:cNvPr id="9" name="Image 1">
              <a:extLst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799" y="4324503"/>
              <a:ext cx="1214085" cy="43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 7">
              <a:extLst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834" y="4253440"/>
              <a:ext cx="853164" cy="74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8">
              <a:extLst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045" y="4383414"/>
              <a:ext cx="1103692" cy="37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23">
              <a:extLst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087" y="5043073"/>
              <a:ext cx="853164" cy="55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 12">
              <a:extLst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9784" y="4353899"/>
              <a:ext cx="795484" cy="35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9">
              <a:extLst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578" y="4225306"/>
              <a:ext cx="717560" cy="66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20">
              <a:extLst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50" y="5177054"/>
              <a:ext cx="1049117" cy="224811"/>
            </a:xfrm>
            <a:prstGeom prst="rect">
              <a:avLst/>
            </a:prstGeom>
          </p:spPr>
        </p:pic>
        <p:pic>
          <p:nvPicPr>
            <p:cNvPr id="16" name="Image 21">
              <a:extLst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184" y="5147041"/>
              <a:ext cx="1338148" cy="324793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</p:spPr>
        </p:pic>
        <p:pic>
          <p:nvPicPr>
            <p:cNvPr id="17" name="Image 23">
              <a:extLst/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72832" y="4326928"/>
              <a:ext cx="751025" cy="600820"/>
            </a:xfrm>
            <a:prstGeom prst="rect">
              <a:avLst/>
            </a:prstGeom>
          </p:spPr>
        </p:pic>
        <p:pic>
          <p:nvPicPr>
            <p:cNvPr id="18" name="Image 2">
              <a:extLst/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195" y="4986265"/>
              <a:ext cx="595071" cy="706973"/>
            </a:xfrm>
            <a:prstGeom prst="rect">
              <a:avLst/>
            </a:prstGeom>
          </p:spPr>
        </p:pic>
        <p:pic>
          <p:nvPicPr>
            <p:cNvPr id="19" name="Image 9">
              <a:extLst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9001" y="5147041"/>
              <a:ext cx="763213" cy="610570"/>
            </a:xfrm>
            <a:prstGeom prst="rect">
              <a:avLst/>
            </a:prstGeom>
          </p:spPr>
        </p:pic>
        <p:pic>
          <p:nvPicPr>
            <p:cNvPr id="20" name="Picture 19">
              <a:extLst/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319"/>
            <a:stretch/>
          </p:blipFill>
          <p:spPr>
            <a:xfrm>
              <a:off x="10859301" y="4330132"/>
              <a:ext cx="1117465" cy="404926"/>
            </a:xfrm>
            <a:prstGeom prst="rect">
              <a:avLst/>
            </a:prstGeom>
          </p:spPr>
        </p:pic>
        <p:pic>
          <p:nvPicPr>
            <p:cNvPr id="21" name="Picture 20">
              <a:extLst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285" y="4990085"/>
              <a:ext cx="1141347" cy="651374"/>
            </a:xfrm>
            <a:prstGeom prst="rect">
              <a:avLst/>
            </a:prstGeom>
          </p:spPr>
        </p:pic>
        <p:pic>
          <p:nvPicPr>
            <p:cNvPr id="22" name="Picture 21">
              <a:extLst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35506" y="5043073"/>
              <a:ext cx="1183449" cy="650166"/>
            </a:xfrm>
            <a:prstGeom prst="rect">
              <a:avLst/>
            </a:prstGeom>
          </p:spPr>
        </p:pic>
        <p:pic>
          <p:nvPicPr>
            <p:cNvPr id="23" name="Picture 22">
              <a:extLst/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616520" y="5101821"/>
              <a:ext cx="1562100" cy="495300"/>
            </a:xfrm>
            <a:prstGeom prst="rect">
              <a:avLst/>
            </a:prstGeom>
          </p:spPr>
        </p:pic>
      </p:grpSp>
      <p:pic>
        <p:nvPicPr>
          <p:cNvPr id="24" name="Picture 23">
            <a:extLst/>
          </p:cNvPr>
          <p:cNvPicPr>
            <a:picLocks noChangeAspect="1"/>
          </p:cNvPicPr>
          <p:nvPr/>
        </p:nvPicPr>
        <p:blipFill rotWithShape="1">
          <a:blip r:embed="rId2"/>
          <a:srcRect l="17109" b="63480"/>
          <a:stretch/>
        </p:blipFill>
        <p:spPr>
          <a:xfrm>
            <a:off x="2267744" y="824015"/>
            <a:ext cx="7202005" cy="111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5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veterinary diagnostic tool is more than just an “additional cost”… 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96" y="2517278"/>
            <a:ext cx="5251454" cy="3808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276872"/>
            <a:ext cx="2285209" cy="42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of a diagnostic assay may take up to 3 years*</a:t>
            </a:r>
            <a:endParaRPr lang="fr-FR" dirty="0"/>
          </a:p>
        </p:txBody>
      </p:sp>
      <p:sp>
        <p:nvSpPr>
          <p:cNvPr id="15" name="Text Placeholder 1">
            <a:extLst/>
          </p:cNvPr>
          <p:cNvSpPr txBox="1">
            <a:spLocks/>
          </p:cNvSpPr>
          <p:nvPr/>
        </p:nvSpPr>
        <p:spPr>
          <a:xfrm>
            <a:off x="211095" y="5949280"/>
            <a:ext cx="8681386" cy="489207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59AA4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E943E"/>
                </a:solidFill>
              </a:rPr>
              <a:t>*Excluding development of equipment, fundamental research</a:t>
            </a:r>
          </a:p>
          <a:p>
            <a:pPr marL="171450" indent="-171450">
              <a:buClr>
                <a:srgbClr val="59AA4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E943E"/>
                </a:solidFill>
              </a:rPr>
              <a:t>Highly variable between technologies (PCR vs ELISA, Immuno vs biochemistry, …)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8759374"/>
              </p:ext>
            </p:extLst>
          </p:nvPr>
        </p:nvGraphicFramePr>
        <p:xfrm>
          <a:off x="211094" y="980728"/>
          <a:ext cx="8689026" cy="443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50111"/>
              </p:ext>
            </p:extLst>
          </p:nvPr>
        </p:nvGraphicFramePr>
        <p:xfrm>
          <a:off x="211094" y="3702174"/>
          <a:ext cx="8681386" cy="179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602">
                  <a:extLst>
                    <a:ext uri="{9D8B030D-6E8A-4147-A177-3AD203B41FA5}">
                      <a16:colId xmlns:a16="http://schemas.microsoft.com/office/drawing/2014/main" val="14834587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9794589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91343876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155813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582653076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Technologies?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Ref Methods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Prototyping</a:t>
                      </a:r>
                      <a:endParaRPr lang="fr-FR" sz="1600" dirty="0">
                        <a:solidFill>
                          <a:srgbClr val="4E94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Working on prototypes performances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Design-To requirements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Patent Applic.</a:t>
                      </a:r>
                    </a:p>
                    <a:p>
                      <a:endParaRPr lang="fr-FR" sz="1600" dirty="0">
                        <a:solidFill>
                          <a:srgbClr val="4E94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Optimization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Specifications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Design Verification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Pilot Devices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Perf vs Specs</a:t>
                      </a:r>
                    </a:p>
                    <a:p>
                      <a:endParaRPr lang="fr-FR" sz="1600" dirty="0">
                        <a:solidFill>
                          <a:srgbClr val="4E943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Process Validation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Registration Dossier Submission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5B94"/>
                          </a:solidFill>
                          <a:effectLst/>
                          <a:uLnTx/>
                          <a:uFillTx/>
                        </a:rPr>
                        <a:t>Launch</a:t>
                      </a:r>
                      <a:endParaRPr lang="fr-FR" sz="1600" b="1" dirty="0">
                        <a:solidFill>
                          <a:srgbClr val="005B9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Post-launch follow 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Perf vs Metrics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943E"/>
                          </a:solidFill>
                          <a:effectLst/>
                          <a:uLnTx/>
                          <a:uFillTx/>
                        </a:rPr>
                        <a:t>Registration</a:t>
                      </a:r>
                    </a:p>
                    <a:p>
                      <a:endParaRPr lang="fr-FR" sz="1600" dirty="0">
                        <a:solidFill>
                          <a:srgbClr val="4E943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02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10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factors are causing some challenges from the idea to the launch…</a:t>
            </a:r>
            <a:br>
              <a:rPr lang="en-US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2639963"/>
            <a:ext cx="8658053" cy="3651110"/>
            <a:chOff x="251520" y="2639963"/>
            <a:chExt cx="8658053" cy="3651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2639963"/>
              <a:ext cx="5760640" cy="3651110"/>
            </a:xfrm>
            <a:prstGeom prst="rect">
              <a:avLst/>
            </a:prstGeom>
          </p:spPr>
        </p:pic>
        <p:pic>
          <p:nvPicPr>
            <p:cNvPr id="5" name="Picture 2" descr="File:Leichtathletik Gala Linz 2018 menÂ´s 110m hurdles Okafor-6401.jpg">
              <a:extLst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83" r="24912"/>
            <a:stretch/>
          </p:blipFill>
          <p:spPr bwMode="auto">
            <a:xfrm>
              <a:off x="6012160" y="2691402"/>
              <a:ext cx="2897413" cy="354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83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Challenges are not always the ones we think about!</a:t>
            </a:r>
            <a:endParaRPr lang="fr-FR" dirty="0"/>
          </a:p>
        </p:txBody>
      </p:sp>
      <p:sp>
        <p:nvSpPr>
          <p:cNvPr id="20" name="TextBox 33">
            <a:extLst/>
          </p:cNvPr>
          <p:cNvSpPr txBox="1">
            <a:spLocks noChangeArrowheads="1"/>
          </p:cNvSpPr>
          <p:nvPr/>
        </p:nvSpPr>
        <p:spPr bwMode="auto">
          <a:xfrm>
            <a:off x="605143" y="5651970"/>
            <a:ext cx="3605798" cy="2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Platform, DIVA, IP, …</a:t>
            </a:r>
          </a:p>
        </p:txBody>
      </p:sp>
      <p:sp>
        <p:nvSpPr>
          <p:cNvPr id="21" name="TextBox 36">
            <a:extLst/>
          </p:cNvPr>
          <p:cNvSpPr txBox="1">
            <a:spLocks noChangeArrowheads="1"/>
          </p:cNvSpPr>
          <p:nvPr/>
        </p:nvSpPr>
        <p:spPr bwMode="auto">
          <a:xfrm>
            <a:off x="605142" y="4995282"/>
            <a:ext cx="2788769" cy="2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Individual, pool, tank, …</a:t>
            </a:r>
          </a:p>
        </p:txBody>
      </p:sp>
      <p:sp>
        <p:nvSpPr>
          <p:cNvPr id="22" name="TextBox 45">
            <a:extLst/>
          </p:cNvPr>
          <p:cNvSpPr txBox="1">
            <a:spLocks noChangeArrowheads="1"/>
          </p:cNvSpPr>
          <p:nvPr/>
        </p:nvSpPr>
        <p:spPr bwMode="auto">
          <a:xfrm>
            <a:off x="573289" y="4314886"/>
            <a:ext cx="30895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Protocol (short, rapid, OVN, …)</a:t>
            </a:r>
          </a:p>
        </p:txBody>
      </p:sp>
      <p:sp>
        <p:nvSpPr>
          <p:cNvPr id="23" name="TextBox 66">
            <a:extLst/>
          </p:cNvPr>
          <p:cNvSpPr txBox="1">
            <a:spLocks noChangeArrowheads="1"/>
          </p:cNvSpPr>
          <p:nvPr/>
        </p:nvSpPr>
        <p:spPr bwMode="auto">
          <a:xfrm>
            <a:off x="582789" y="3470625"/>
            <a:ext cx="2987620" cy="44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Species (Multi-, ruminants, …)</a:t>
            </a:r>
          </a:p>
        </p:txBody>
      </p:sp>
      <p:sp>
        <p:nvSpPr>
          <p:cNvPr id="24" name="TextBox 69">
            <a:extLst/>
          </p:cNvPr>
          <p:cNvSpPr txBox="1">
            <a:spLocks noChangeArrowheads="1"/>
          </p:cNvSpPr>
          <p:nvPr/>
        </p:nvSpPr>
        <p:spPr bwMode="auto">
          <a:xfrm>
            <a:off x="605143" y="2914592"/>
            <a:ext cx="29857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Matrix (blood, serum, OF, milk, tissue, feces, …)</a:t>
            </a:r>
          </a:p>
        </p:txBody>
      </p:sp>
      <p:sp>
        <p:nvSpPr>
          <p:cNvPr id="25" name="TextBox 72">
            <a:extLst/>
          </p:cNvPr>
          <p:cNvSpPr txBox="1">
            <a:spLocks noChangeArrowheads="1"/>
          </p:cNvSpPr>
          <p:nvPr/>
        </p:nvSpPr>
        <p:spPr bwMode="auto">
          <a:xfrm>
            <a:off x="602955" y="2433626"/>
            <a:ext cx="3604150" cy="2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Target (Ex. Mpt, m. bovis, …)</a:t>
            </a:r>
          </a:p>
        </p:txBody>
      </p:sp>
      <p:sp>
        <p:nvSpPr>
          <p:cNvPr id="26" name="Rectangle: Rounded Corners 25">
            <a:extLst/>
          </p:cNvPr>
          <p:cNvSpPr/>
          <p:nvPr/>
        </p:nvSpPr>
        <p:spPr bwMode="auto">
          <a:xfrm>
            <a:off x="489595" y="2903145"/>
            <a:ext cx="3205118" cy="5343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7" name="Rectangle: Rounded Corners 26">
            <a:extLst/>
          </p:cNvPr>
          <p:cNvSpPr/>
          <p:nvPr/>
        </p:nvSpPr>
        <p:spPr bwMode="auto">
          <a:xfrm>
            <a:off x="489595" y="2276872"/>
            <a:ext cx="3205118" cy="5343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8" name="Rectangle: Rounded Corners 27">
            <a:extLst/>
          </p:cNvPr>
          <p:cNvSpPr/>
          <p:nvPr/>
        </p:nvSpPr>
        <p:spPr bwMode="auto">
          <a:xfrm>
            <a:off x="489595" y="3529416"/>
            <a:ext cx="3205118" cy="5343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9" name="Rectangle: Rounded Corners 28">
            <a:extLst/>
          </p:cNvPr>
          <p:cNvSpPr/>
          <p:nvPr/>
        </p:nvSpPr>
        <p:spPr bwMode="auto">
          <a:xfrm>
            <a:off x="489595" y="4848775"/>
            <a:ext cx="3205118" cy="5343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30" name="Rectangle: Rounded Corners 29">
            <a:extLst/>
          </p:cNvPr>
          <p:cNvSpPr/>
          <p:nvPr/>
        </p:nvSpPr>
        <p:spPr bwMode="auto">
          <a:xfrm>
            <a:off x="489595" y="4189096"/>
            <a:ext cx="3205118" cy="5343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31" name="Rectangle: Rounded Corners 30">
            <a:extLst/>
          </p:cNvPr>
          <p:cNvSpPr/>
          <p:nvPr/>
        </p:nvSpPr>
        <p:spPr bwMode="auto">
          <a:xfrm>
            <a:off x="489595" y="5495218"/>
            <a:ext cx="3205118" cy="5343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32" name="Isosceles Triangle 31">
            <a:extLst/>
          </p:cNvPr>
          <p:cNvSpPr/>
          <p:nvPr/>
        </p:nvSpPr>
        <p:spPr bwMode="auto">
          <a:xfrm rot="5400000">
            <a:off x="1802922" y="4272915"/>
            <a:ext cx="4399095" cy="407014"/>
          </a:xfrm>
          <a:prstGeom prst="triangle">
            <a:avLst/>
          </a:prstGeom>
          <a:solidFill>
            <a:srgbClr val="005B9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33" name="Rectangle: Rounded Corners 32">
            <a:extLst/>
          </p:cNvPr>
          <p:cNvSpPr/>
          <p:nvPr/>
        </p:nvSpPr>
        <p:spPr bwMode="auto">
          <a:xfrm>
            <a:off x="489595" y="6141659"/>
            <a:ext cx="3205118" cy="53430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34" name="TextBox 33">
            <a:extLst/>
          </p:cNvPr>
          <p:cNvSpPr txBox="1">
            <a:spLocks noChangeArrowheads="1"/>
          </p:cNvSpPr>
          <p:nvPr/>
        </p:nvSpPr>
        <p:spPr bwMode="auto">
          <a:xfrm>
            <a:off x="605143" y="6298413"/>
            <a:ext cx="3605798" cy="2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1600" b="1" dirty="0">
                <a:solidFill>
                  <a:schemeClr val="accent3"/>
                </a:solidFill>
                <a:latin typeface="Arial" panose="020B0604020202020204" pitchFamily="34" charset="0"/>
              </a:rPr>
              <a:t>Customer “specific” need…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260452" y="4959011"/>
            <a:ext cx="2202779" cy="1289959"/>
            <a:chOff x="4205977" y="5118852"/>
            <a:chExt cx="2202779" cy="1289959"/>
          </a:xfrm>
        </p:grpSpPr>
        <p:grpSp>
          <p:nvGrpSpPr>
            <p:cNvPr id="66" name="Group 53">
              <a:extLst/>
            </p:cNvPr>
            <p:cNvGrpSpPr>
              <a:grpSpLocks/>
            </p:cNvGrpSpPr>
            <p:nvPr/>
          </p:nvGrpSpPr>
          <p:grpSpPr bwMode="auto">
            <a:xfrm>
              <a:off x="4313345" y="5118852"/>
              <a:ext cx="2008024" cy="1289959"/>
              <a:chOff x="260351" y="4586288"/>
              <a:chExt cx="3109913" cy="1779588"/>
            </a:xfrm>
          </p:grpSpPr>
          <p:sp>
            <p:nvSpPr>
              <p:cNvPr id="77" name="Freeform 8">
                <a:extLst/>
              </p:cNvPr>
              <p:cNvSpPr>
                <a:spLocks/>
              </p:cNvSpPr>
              <p:nvPr/>
            </p:nvSpPr>
            <p:spPr bwMode="auto">
              <a:xfrm>
                <a:off x="260351" y="4586288"/>
                <a:ext cx="3109913" cy="1779588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196" y="0"/>
                  </a:cxn>
                  <a:cxn ang="0">
                    <a:pos x="0" y="239"/>
                  </a:cxn>
                  <a:cxn ang="0">
                    <a:pos x="196" y="477"/>
                  </a:cxn>
                  <a:cxn ang="0">
                    <a:pos x="637" y="477"/>
                  </a:cxn>
                  <a:cxn ang="0">
                    <a:pos x="834" y="239"/>
                  </a:cxn>
                  <a:cxn ang="0">
                    <a:pos x="637" y="0"/>
                  </a:cxn>
                </a:cxnLst>
                <a:rect l="0" t="0" r="r" b="b"/>
                <a:pathLst>
                  <a:path w="834" h="477">
                    <a:moveTo>
                      <a:pt x="637" y="0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83" y="0"/>
                      <a:pt x="0" y="107"/>
                      <a:pt x="0" y="239"/>
                    </a:cubicBezTo>
                    <a:cubicBezTo>
                      <a:pt x="0" y="370"/>
                      <a:pt x="83" y="477"/>
                      <a:pt x="196" y="477"/>
                    </a:cubicBezTo>
                    <a:cubicBezTo>
                      <a:pt x="637" y="477"/>
                      <a:pt x="637" y="477"/>
                      <a:pt x="637" y="477"/>
                    </a:cubicBezTo>
                    <a:cubicBezTo>
                      <a:pt x="751" y="477"/>
                      <a:pt x="834" y="370"/>
                      <a:pt x="834" y="239"/>
                    </a:cubicBezTo>
                    <a:cubicBezTo>
                      <a:pt x="834" y="107"/>
                      <a:pt x="751" y="0"/>
                      <a:pt x="637" y="0"/>
                    </a:cubicBezTo>
                    <a:close/>
                  </a:path>
                </a:pathLst>
              </a:custGeom>
              <a:solidFill>
                <a:srgbClr val="83C177"/>
              </a:solidFill>
              <a:ln w="9525" cap="flat" cmpd="sng" algn="ctr">
                <a:solidFill>
                  <a:srgbClr val="0195F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srgbClr val="000000">
                    <a:alpha val="26667"/>
                  </a:srgbClr>
                </a:outerShdw>
              </a:effectLst>
            </p:spPr>
            <p:txBody>
              <a:bodyPr lIns="82124" tIns="41061" rIns="82124" bIns="41061" anchor="ctr"/>
              <a:lstStyle/>
              <a:p>
                <a:pPr marL="0" marR="0" lvl="0" indent="0" algn="ctr" defTabSz="814388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20">
                <a:extLst/>
              </p:cNvPr>
              <p:cNvSpPr>
                <a:spLocks/>
              </p:cNvSpPr>
              <p:nvPr/>
            </p:nvSpPr>
            <p:spPr bwMode="auto">
              <a:xfrm>
                <a:off x="927101" y="4591050"/>
                <a:ext cx="2443163" cy="1774825"/>
              </a:xfrm>
              <a:custGeom>
                <a:avLst/>
                <a:gdLst>
                  <a:gd name="T0" fmla="*/ 475 w 655"/>
                  <a:gd name="T1" fmla="*/ 0 h 476"/>
                  <a:gd name="T2" fmla="*/ 0 w 655"/>
                  <a:gd name="T3" fmla="*/ 475 h 476"/>
                  <a:gd name="T4" fmla="*/ 17 w 655"/>
                  <a:gd name="T5" fmla="*/ 476 h 476"/>
                  <a:gd name="T6" fmla="*/ 458 w 655"/>
                  <a:gd name="T7" fmla="*/ 476 h 476"/>
                  <a:gd name="T8" fmla="*/ 655 w 655"/>
                  <a:gd name="T9" fmla="*/ 238 h 476"/>
                  <a:gd name="T10" fmla="*/ 475 w 655"/>
                  <a:gd name="T11" fmla="*/ 0 h 4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5" h="476">
                    <a:moveTo>
                      <a:pt x="475" y="0"/>
                    </a:moveTo>
                    <a:cubicBezTo>
                      <a:pt x="0" y="475"/>
                      <a:pt x="0" y="475"/>
                      <a:pt x="0" y="475"/>
                    </a:cubicBezTo>
                    <a:cubicBezTo>
                      <a:pt x="6" y="476"/>
                      <a:pt x="11" y="476"/>
                      <a:pt x="17" y="476"/>
                    </a:cubicBezTo>
                    <a:cubicBezTo>
                      <a:pt x="458" y="476"/>
                      <a:pt x="458" y="476"/>
                      <a:pt x="458" y="476"/>
                    </a:cubicBezTo>
                    <a:cubicBezTo>
                      <a:pt x="572" y="476"/>
                      <a:pt x="655" y="369"/>
                      <a:pt x="655" y="238"/>
                    </a:cubicBezTo>
                    <a:cubicBezTo>
                      <a:pt x="655" y="113"/>
                      <a:pt x="580" y="10"/>
                      <a:pt x="47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1315D">
                      <a:alpha val="28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8" name="Oval 27">
              <a:extLst/>
            </p:cNvPr>
            <p:cNvSpPr>
              <a:spLocks noChangeArrowheads="1"/>
            </p:cNvSpPr>
            <p:nvPr/>
          </p:nvSpPr>
          <p:spPr bwMode="auto">
            <a:xfrm>
              <a:off x="4205977" y="5545367"/>
              <a:ext cx="2202779" cy="357510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Sample Sourcing </a:t>
              </a:r>
              <a:r>
                <a:rPr lang="en-US" sz="1600" dirty="0">
                  <a:solidFill>
                    <a:srgbClr val="FFFFFF"/>
                  </a:solidFill>
                  <a:latin typeface="Arial"/>
                  <a:cs typeface="Arial"/>
                </a:rPr>
                <a:t>(number, fully characterized, geographies, …)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453815" y="3612311"/>
            <a:ext cx="2202779" cy="1422493"/>
            <a:chOff x="5502767" y="3745321"/>
            <a:chExt cx="2202779" cy="1422493"/>
          </a:xfrm>
          <a:noFill/>
        </p:grpSpPr>
        <p:grpSp>
          <p:nvGrpSpPr>
            <p:cNvPr id="67" name="Group 54">
              <a:extLst/>
            </p:cNvPr>
            <p:cNvGrpSpPr>
              <a:grpSpLocks/>
            </p:cNvGrpSpPr>
            <p:nvPr/>
          </p:nvGrpSpPr>
          <p:grpSpPr bwMode="auto">
            <a:xfrm>
              <a:off x="5532612" y="3830185"/>
              <a:ext cx="2008024" cy="1337629"/>
              <a:chOff x="2895601" y="2830513"/>
              <a:chExt cx="3109913" cy="1774825"/>
            </a:xfrm>
            <a:grpFill/>
          </p:grpSpPr>
          <p:sp>
            <p:nvSpPr>
              <p:cNvPr id="75" name="Freeform 14">
                <a:extLst/>
              </p:cNvPr>
              <p:cNvSpPr>
                <a:spLocks/>
              </p:cNvSpPr>
              <p:nvPr/>
            </p:nvSpPr>
            <p:spPr bwMode="auto">
              <a:xfrm>
                <a:off x="2895601" y="2830513"/>
                <a:ext cx="3109913" cy="1774825"/>
              </a:xfrm>
              <a:custGeom>
                <a:avLst/>
                <a:gdLst/>
                <a:ahLst/>
                <a:cxnLst>
                  <a:cxn ang="0">
                    <a:pos x="638" y="0"/>
                  </a:cxn>
                  <a:cxn ang="0">
                    <a:pos x="197" y="0"/>
                  </a:cxn>
                  <a:cxn ang="0">
                    <a:pos x="0" y="238"/>
                  </a:cxn>
                  <a:cxn ang="0">
                    <a:pos x="197" y="476"/>
                  </a:cxn>
                  <a:cxn ang="0">
                    <a:pos x="638" y="476"/>
                  </a:cxn>
                  <a:cxn ang="0">
                    <a:pos x="834" y="238"/>
                  </a:cxn>
                  <a:cxn ang="0">
                    <a:pos x="638" y="0"/>
                  </a:cxn>
                </a:cxnLst>
                <a:rect l="0" t="0" r="r" b="b"/>
                <a:pathLst>
                  <a:path w="834" h="476">
                    <a:moveTo>
                      <a:pt x="638" y="0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83" y="0"/>
                      <a:pt x="0" y="106"/>
                      <a:pt x="0" y="238"/>
                    </a:cubicBezTo>
                    <a:cubicBezTo>
                      <a:pt x="0" y="370"/>
                      <a:pt x="83" y="476"/>
                      <a:pt x="197" y="476"/>
                    </a:cubicBezTo>
                    <a:cubicBezTo>
                      <a:pt x="638" y="476"/>
                      <a:pt x="638" y="476"/>
                      <a:pt x="638" y="476"/>
                    </a:cubicBezTo>
                    <a:cubicBezTo>
                      <a:pt x="751" y="476"/>
                      <a:pt x="834" y="370"/>
                      <a:pt x="834" y="238"/>
                    </a:cubicBezTo>
                    <a:cubicBezTo>
                      <a:pt x="834" y="106"/>
                      <a:pt x="751" y="0"/>
                      <a:pt x="638" y="0"/>
                    </a:cubicBezTo>
                    <a:close/>
                  </a:path>
                </a:pathLst>
              </a:custGeom>
              <a:solidFill>
                <a:srgbClr val="4E943E"/>
              </a:solidFill>
              <a:ln w="9525" cap="flat" cmpd="sng" algn="ctr">
                <a:solidFill>
                  <a:srgbClr val="01568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400" dir="5400000" algn="t" rotWithShape="0">
                  <a:prstClr val="black">
                    <a:alpha val="27000"/>
                  </a:prstClr>
                </a:outerShdw>
              </a:effectLst>
            </p:spPr>
            <p:txBody>
              <a:bodyPr lIns="82124" tIns="41061" rIns="82124" bIns="41061" anchor="ctr"/>
              <a:lstStyle/>
              <a:p>
                <a:pPr marL="0" marR="0" lvl="0" indent="0" algn="ctr" defTabSz="814388" eaLnBrk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1">
                <a:extLst/>
              </p:cNvPr>
              <p:cNvSpPr>
                <a:spLocks/>
              </p:cNvSpPr>
              <p:nvPr/>
            </p:nvSpPr>
            <p:spPr bwMode="auto">
              <a:xfrm>
                <a:off x="3492501" y="2844800"/>
                <a:ext cx="2513013" cy="1760538"/>
              </a:xfrm>
              <a:custGeom>
                <a:avLst/>
                <a:gdLst>
                  <a:gd name="T0" fmla="*/ 515 w 674"/>
                  <a:gd name="T1" fmla="*/ 0 h 472"/>
                  <a:gd name="T2" fmla="*/ 0 w 674"/>
                  <a:gd name="T3" fmla="*/ 468 h 472"/>
                  <a:gd name="T4" fmla="*/ 37 w 674"/>
                  <a:gd name="T5" fmla="*/ 472 h 472"/>
                  <a:gd name="T6" fmla="*/ 478 w 674"/>
                  <a:gd name="T7" fmla="*/ 472 h 472"/>
                  <a:gd name="T8" fmla="*/ 674 w 674"/>
                  <a:gd name="T9" fmla="*/ 234 h 472"/>
                  <a:gd name="T10" fmla="*/ 515 w 674"/>
                  <a:gd name="T11" fmla="*/ 0 h 4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74" h="472">
                    <a:moveTo>
                      <a:pt x="515" y="0"/>
                    </a:moveTo>
                    <a:cubicBezTo>
                      <a:pt x="0" y="468"/>
                      <a:pt x="0" y="468"/>
                      <a:pt x="0" y="468"/>
                    </a:cubicBezTo>
                    <a:cubicBezTo>
                      <a:pt x="12" y="471"/>
                      <a:pt x="24" y="472"/>
                      <a:pt x="37" y="472"/>
                    </a:cubicBezTo>
                    <a:cubicBezTo>
                      <a:pt x="478" y="472"/>
                      <a:pt x="478" y="472"/>
                      <a:pt x="478" y="472"/>
                    </a:cubicBezTo>
                    <a:cubicBezTo>
                      <a:pt x="591" y="472"/>
                      <a:pt x="674" y="366"/>
                      <a:pt x="674" y="234"/>
                    </a:cubicBezTo>
                    <a:cubicBezTo>
                      <a:pt x="674" y="117"/>
                      <a:pt x="609" y="20"/>
                      <a:pt x="5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9" name="Oval 27">
              <a:extLst/>
            </p:cNvPr>
            <p:cNvSpPr>
              <a:spLocks noChangeArrowheads="1"/>
            </p:cNvSpPr>
            <p:nvPr/>
          </p:nvSpPr>
          <p:spPr bwMode="auto">
            <a:xfrm>
              <a:off x="5502767" y="3745321"/>
              <a:ext cx="2202779" cy="1373532"/>
            </a:xfrm>
            <a:prstGeom prst="rect">
              <a:avLst/>
            </a:prstGeom>
            <a:noFill/>
            <a:effectLst>
              <a:outerShdw blurRad="38100" dist="25400" dir="5400000" algn="tl" rotWithShape="0">
                <a:srgbClr val="000000">
                  <a:alpha val="27000"/>
                </a:srgb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/>
                  <a:cs typeface="Arial"/>
                </a:rPr>
                <a:t>Performances</a:t>
              </a:r>
              <a:r>
                <a:rPr lang="en-US" sz="160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/>
                  <a:cs typeface="Arial"/>
                </a:rPr>
                <a:t>(“fit-for-purpose”,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  <a:latin typeface="Arial"/>
                  <a:cs typeface="Arial"/>
                </a:rPr>
                <a:t>all-in-one, …)</a:t>
              </a:r>
            </a:p>
          </p:txBody>
        </p:sp>
      </p:grpSp>
      <p:grpSp>
        <p:nvGrpSpPr>
          <p:cNvPr id="71" name="Group 55">
            <a:extLst/>
          </p:cNvPr>
          <p:cNvGrpSpPr>
            <a:grpSpLocks/>
          </p:cNvGrpSpPr>
          <p:nvPr/>
        </p:nvGrpSpPr>
        <p:grpSpPr bwMode="auto">
          <a:xfrm>
            <a:off x="6559929" y="2473231"/>
            <a:ext cx="2008025" cy="1337353"/>
            <a:chOff x="5535613" y="1069975"/>
            <a:chExt cx="3109913" cy="1779588"/>
          </a:xfrm>
          <a:solidFill>
            <a:srgbClr val="005B94"/>
          </a:solidFill>
        </p:grpSpPr>
        <p:sp>
          <p:nvSpPr>
            <p:cNvPr id="73" name="Freeform 18">
              <a:extLst/>
            </p:cNvPr>
            <p:cNvSpPr>
              <a:spLocks/>
            </p:cNvSpPr>
            <p:nvPr/>
          </p:nvSpPr>
          <p:spPr bwMode="auto">
            <a:xfrm>
              <a:off x="5535613" y="1069975"/>
              <a:ext cx="3109913" cy="1779588"/>
            </a:xfrm>
            <a:custGeom>
              <a:avLst/>
              <a:gdLst/>
              <a:ahLst/>
              <a:cxnLst>
                <a:cxn ang="0">
                  <a:pos x="637" y="0"/>
                </a:cxn>
                <a:cxn ang="0">
                  <a:pos x="196" y="0"/>
                </a:cxn>
                <a:cxn ang="0">
                  <a:pos x="0" y="238"/>
                </a:cxn>
                <a:cxn ang="0">
                  <a:pos x="196" y="477"/>
                </a:cxn>
                <a:cxn ang="0">
                  <a:pos x="637" y="477"/>
                </a:cxn>
                <a:cxn ang="0">
                  <a:pos x="834" y="238"/>
                </a:cxn>
                <a:cxn ang="0">
                  <a:pos x="637" y="0"/>
                </a:cxn>
              </a:cxnLst>
              <a:rect l="0" t="0" r="r" b="b"/>
              <a:pathLst>
                <a:path w="834" h="477">
                  <a:moveTo>
                    <a:pt x="63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83" y="0"/>
                    <a:pt x="0" y="107"/>
                    <a:pt x="0" y="238"/>
                  </a:cubicBezTo>
                  <a:cubicBezTo>
                    <a:pt x="0" y="370"/>
                    <a:pt x="83" y="477"/>
                    <a:pt x="196" y="477"/>
                  </a:cubicBezTo>
                  <a:cubicBezTo>
                    <a:pt x="637" y="477"/>
                    <a:pt x="637" y="477"/>
                    <a:pt x="637" y="477"/>
                  </a:cubicBezTo>
                  <a:cubicBezTo>
                    <a:pt x="751" y="477"/>
                    <a:pt x="834" y="370"/>
                    <a:pt x="834" y="238"/>
                  </a:cubicBezTo>
                  <a:cubicBezTo>
                    <a:pt x="834" y="107"/>
                    <a:pt x="751" y="0"/>
                    <a:pt x="637" y="0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marL="0" marR="0" lvl="0" indent="0" algn="ctr" defTabSz="814388" eaLnBrk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22">
              <a:extLst/>
            </p:cNvPr>
            <p:cNvSpPr>
              <a:spLocks/>
            </p:cNvSpPr>
            <p:nvPr/>
          </p:nvSpPr>
          <p:spPr bwMode="auto">
            <a:xfrm>
              <a:off x="6202363" y="1073150"/>
              <a:ext cx="2443163" cy="1776413"/>
            </a:xfrm>
            <a:custGeom>
              <a:avLst/>
              <a:gdLst>
                <a:gd name="T0" fmla="*/ 475 w 655"/>
                <a:gd name="T1" fmla="*/ 0 h 476"/>
                <a:gd name="T2" fmla="*/ 0 w 655"/>
                <a:gd name="T3" fmla="*/ 475 h 476"/>
                <a:gd name="T4" fmla="*/ 17 w 655"/>
                <a:gd name="T5" fmla="*/ 476 h 476"/>
                <a:gd name="T6" fmla="*/ 458 w 655"/>
                <a:gd name="T7" fmla="*/ 476 h 476"/>
                <a:gd name="T8" fmla="*/ 655 w 655"/>
                <a:gd name="T9" fmla="*/ 237 h 476"/>
                <a:gd name="T10" fmla="*/ 475 w 655"/>
                <a:gd name="T11" fmla="*/ 0 h 4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5" h="476">
                  <a:moveTo>
                    <a:pt x="475" y="0"/>
                  </a:moveTo>
                  <a:cubicBezTo>
                    <a:pt x="0" y="475"/>
                    <a:pt x="0" y="475"/>
                    <a:pt x="0" y="475"/>
                  </a:cubicBezTo>
                  <a:cubicBezTo>
                    <a:pt x="6" y="475"/>
                    <a:pt x="11" y="476"/>
                    <a:pt x="17" y="476"/>
                  </a:cubicBezTo>
                  <a:cubicBezTo>
                    <a:pt x="458" y="476"/>
                    <a:pt x="458" y="476"/>
                    <a:pt x="458" y="476"/>
                  </a:cubicBezTo>
                  <a:cubicBezTo>
                    <a:pt x="572" y="476"/>
                    <a:pt x="655" y="369"/>
                    <a:pt x="655" y="237"/>
                  </a:cubicBezTo>
                  <a:cubicBezTo>
                    <a:pt x="655" y="112"/>
                    <a:pt x="580" y="1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72" name="Oval 27">
            <a:extLst/>
          </p:cNvPr>
          <p:cNvSpPr>
            <a:spLocks noChangeArrowheads="1"/>
          </p:cNvSpPr>
          <p:nvPr/>
        </p:nvSpPr>
        <p:spPr bwMode="auto">
          <a:xfrm>
            <a:off x="6555204" y="2880106"/>
            <a:ext cx="2057603" cy="347163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Verification 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Validation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(requirements, format, geographies,…)</a:t>
            </a:r>
          </a:p>
        </p:txBody>
      </p:sp>
      <p:pic>
        <p:nvPicPr>
          <p:cNvPr id="79" name="Picture 2" descr="RÃ©sultat de recherche d'images pour &quot;rubik's cube impossible&quot;">
            <a:extLst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4965"/>
            <a:ext cx="18002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3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4" y="1133872"/>
            <a:ext cx="8224760" cy="1143000"/>
          </a:xfrm>
        </p:spPr>
        <p:txBody>
          <a:bodyPr/>
          <a:lstStyle/>
          <a:p>
            <a:r>
              <a:rPr lang="en-US" dirty="0"/>
              <a:t>Economic constraints are bringing some challenges too…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4824536" cy="3960440"/>
          </a:xfrm>
          <a:ln w="12700">
            <a:solidFill>
              <a:srgbClr val="4E943E"/>
            </a:solidFill>
          </a:ln>
        </p:spPr>
        <p:txBody>
          <a:bodyPr/>
          <a:lstStyle/>
          <a:p>
            <a:pPr>
              <a:buClr>
                <a:srgbClr val="59AA47"/>
              </a:buClr>
            </a:pPr>
            <a:r>
              <a:rPr lang="en-US" sz="1600" dirty="0">
                <a:solidFill>
                  <a:srgbClr val="005B94"/>
                </a:solidFill>
              </a:rPr>
              <a:t>Requirements or customer needs </a:t>
            </a:r>
            <a:r>
              <a:rPr lang="en-US" sz="1600" dirty="0"/>
              <a:t>(different geographies, customer specific needs, …) leading to multiple different products, different format, and so </a:t>
            </a:r>
            <a:r>
              <a:rPr lang="en-US" sz="1600" dirty="0">
                <a:solidFill>
                  <a:srgbClr val="005B94"/>
                </a:solidFill>
              </a:rPr>
              <a:t>smaller batch size</a:t>
            </a:r>
          </a:p>
          <a:p>
            <a:endParaRPr lang="en-US" sz="1600" dirty="0"/>
          </a:p>
          <a:p>
            <a:r>
              <a:rPr lang="en-US" sz="1600" dirty="0"/>
              <a:t>Higher </a:t>
            </a:r>
            <a:r>
              <a:rPr lang="en-US" sz="1600" dirty="0">
                <a:solidFill>
                  <a:srgbClr val="005B94"/>
                </a:solidFill>
              </a:rPr>
              <a:t>cost</a:t>
            </a:r>
            <a:r>
              <a:rPr lang="en-US" sz="1600" dirty="0"/>
              <a:t> constraints in certain market (Ex Livestock vs Pets) determines the </a:t>
            </a:r>
            <a:r>
              <a:rPr lang="en-US" sz="1600" dirty="0">
                <a:solidFill>
                  <a:srgbClr val="005B94"/>
                </a:solidFill>
              </a:rPr>
              <a:t>technology</a:t>
            </a:r>
            <a:r>
              <a:rPr lang="en-US" sz="1600" dirty="0"/>
              <a:t> to be used. Advanced technologies used in human diagnostics are not always affordable</a:t>
            </a:r>
          </a:p>
          <a:p>
            <a:endParaRPr lang="en-US" sz="1600" dirty="0"/>
          </a:p>
          <a:p>
            <a:r>
              <a:rPr lang="en-US" sz="1600" dirty="0"/>
              <a:t>There might be a disconnect between the wishes in performances and the acceptable price! 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005B94"/>
                </a:solidFill>
              </a:rPr>
              <a:t>Source of some “diagnostic gaps”</a:t>
            </a:r>
          </a:p>
          <a:p>
            <a:endParaRPr lang="fr-F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398"/>
          <a:stretch/>
        </p:blipFill>
        <p:spPr>
          <a:xfrm>
            <a:off x="5508104" y="2492896"/>
            <a:ext cx="3528392" cy="363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985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10516</TotalTime>
  <Words>609</Words>
  <Application>Microsoft Office PowerPoint</Application>
  <PresentationFormat>On-screen Show (4:3)</PresentationFormat>
  <Paragraphs>117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Thème Office</vt:lpstr>
      <vt:lpstr>PowerPoint Presentation</vt:lpstr>
      <vt:lpstr>Technical &amp; Regulatory Challenges of Developing Veterinary Diagnostic Tests IABS, Wiesbaden, May 15-17</vt:lpstr>
      <vt:lpstr>PowerPoint Presentation</vt:lpstr>
      <vt:lpstr>17 members manufacturing over 1350 veterinary diagnostic tools under ISO 9001 or higher QMS https://diagnosticsforanimals.com/</vt:lpstr>
      <vt:lpstr>A veterinary diagnostic tool is more than just an “additional cost”… </vt:lpstr>
      <vt:lpstr>The development of a diagnostic assay may take up to 3 years*</vt:lpstr>
      <vt:lpstr>Multiple factors are causing some challenges from the idea to the launch… </vt:lpstr>
      <vt:lpstr>Technical Challenges are not always the ones we think about!</vt:lpstr>
      <vt:lpstr>Economic constraints are bringing some challenges too…</vt:lpstr>
      <vt:lpstr>Regulatory Affairs drain resources and represents a significant part of the development* of a test, though, we LOVE regulation but… ! </vt:lpstr>
      <vt:lpstr>We have a dream!</vt:lpstr>
      <vt:lpstr>Compliance with Environmental Requirements is jumping in the game</vt:lpstr>
      <vt:lpstr>17 members manufacturing over 1350 veterinary diagnostic tools under ISO 9001 or higher QMS https://diagnosticsforanimals.com/</vt:lpstr>
      <vt:lpstr>PowerPoint Presentation</vt:lpstr>
    </vt:vector>
  </TitlesOfParts>
  <Company>SIMV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Secrétariat SIMV</dc:creator>
  <cp:lastModifiedBy>Schneider, Caroline</cp:lastModifiedBy>
  <cp:revision>71</cp:revision>
  <dcterms:created xsi:type="dcterms:W3CDTF">2016-08-16T11:32:39Z</dcterms:created>
  <dcterms:modified xsi:type="dcterms:W3CDTF">2019-05-24T07:04:35Z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