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61" r:id="rId5"/>
    <p:sldId id="262" r:id="rId6"/>
    <p:sldId id="280" r:id="rId7"/>
    <p:sldId id="265" r:id="rId8"/>
    <p:sldId id="273" r:id="rId9"/>
    <p:sldId id="285" r:id="rId10"/>
    <p:sldId id="271" r:id="rId11"/>
    <p:sldId id="281" r:id="rId12"/>
    <p:sldId id="282" r:id="rId13"/>
    <p:sldId id="260" r:id="rId14"/>
    <p:sldId id="264" r:id="rId15"/>
    <p:sldId id="283" r:id="rId16"/>
    <p:sldId id="258" r:id="rId17"/>
    <p:sldId id="266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olen, Johanna" initials="KJ" lastIdx="9" clrIdx="0">
    <p:extLst>
      <p:ext uri="{19B8F6BF-5375-455C-9EA6-DF929625EA0E}">
        <p15:presenceInfo xmlns:p15="http://schemas.microsoft.com/office/powerpoint/2012/main" userId="S-1-5-21-484763869-963894560-1177238915-2429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FB72-CBCE-4B3D-8210-D782DC02179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72A9-6B8B-4ECA-AD83-2A3AAEB9CD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6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FB72-CBCE-4B3D-8210-D782DC02179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72A9-6B8B-4ECA-AD83-2A3AAEB9CD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7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FB72-CBCE-4B3D-8210-D782DC02179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72A9-6B8B-4ECA-AD83-2A3AAEB9CD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2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FB72-CBCE-4B3D-8210-D782DC02179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72A9-6B8B-4ECA-AD83-2A3AAEB9CD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FB72-CBCE-4B3D-8210-D782DC02179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72A9-6B8B-4ECA-AD83-2A3AAEB9CD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7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FB72-CBCE-4B3D-8210-D782DC02179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72A9-6B8B-4ECA-AD83-2A3AAEB9CD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FB72-CBCE-4B3D-8210-D782DC02179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72A9-6B8B-4ECA-AD83-2A3AAEB9CD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0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FB72-CBCE-4B3D-8210-D782DC02179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72A9-6B8B-4ECA-AD83-2A3AAEB9CD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7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FB72-CBCE-4B3D-8210-D782DC02179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72A9-6B8B-4ECA-AD83-2A3AAEB9CD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FB72-CBCE-4B3D-8210-D782DC02179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72A9-6B8B-4ECA-AD83-2A3AAEB9CD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FB72-CBCE-4B3D-8210-D782DC02179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72A9-6B8B-4ECA-AD83-2A3AAEB9CD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DFB72-CBCE-4B3D-8210-D782DC021794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372A9-6B8B-4ECA-AD83-2A3AAEB9CDD9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19" y="185738"/>
            <a:ext cx="1816546" cy="4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7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290937"/>
            <a:ext cx="9144000" cy="3567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2285353" y="3688087"/>
            <a:ext cx="4317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0" u="none" strike="noStrike" baseline="0" dirty="0" smtClean="0">
                <a:solidFill>
                  <a:schemeClr val="accent6"/>
                </a:solidFill>
                <a:latin typeface="+mj-lt"/>
              </a:rPr>
              <a:t>Future Innovation in Animal Diagnostics</a:t>
            </a:r>
            <a:endParaRPr lang="en-US" sz="3200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67" y="1513525"/>
            <a:ext cx="4377138" cy="9700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5235" y="121024"/>
            <a:ext cx="2087655" cy="9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9549"/>
            <a:ext cx="1250575" cy="151845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42398"/>
            <a:ext cx="2679326" cy="1325563"/>
          </a:xfrm>
        </p:spPr>
        <p:txBody>
          <a:bodyPr>
            <a:normAutofit/>
          </a:bodyPr>
          <a:lstStyle/>
          <a:p>
            <a:r>
              <a:rPr lang="es-ES" sz="4800" dirty="0" err="1" smtClean="0"/>
              <a:t>Trends</a:t>
            </a:r>
            <a:endParaRPr lang="en-US" sz="4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577">
            <a:off x="2101383" y="23880"/>
            <a:ext cx="1362600" cy="1362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59105" y="1590024"/>
            <a:ext cx="4971169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accent5"/>
                </a:solidFill>
                <a:latin typeface="+mj-lt"/>
              </a:rPr>
              <a:t>NON INVASIVE SAMPLING</a:t>
            </a:r>
            <a:endParaRPr lang="en-US" sz="3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25151" y="2895813"/>
            <a:ext cx="385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6"/>
                </a:solidFill>
                <a:latin typeface="+mj-lt"/>
              </a:rPr>
              <a:t>Saliva, </a:t>
            </a:r>
            <a:r>
              <a:rPr lang="es-ES" sz="3200" dirty="0" err="1" smtClean="0">
                <a:solidFill>
                  <a:schemeClr val="accent6"/>
                </a:solidFill>
                <a:latin typeface="+mj-lt"/>
              </a:rPr>
              <a:t>milk</a:t>
            </a:r>
            <a:r>
              <a:rPr lang="es-ES" sz="3200" dirty="0" smtClean="0">
                <a:solidFill>
                  <a:schemeClr val="accent6"/>
                </a:solidFill>
                <a:latin typeface="+mj-lt"/>
              </a:rPr>
              <a:t>, </a:t>
            </a:r>
            <a:r>
              <a:rPr lang="es-ES" sz="3200" dirty="0" err="1" smtClean="0">
                <a:solidFill>
                  <a:schemeClr val="accent6"/>
                </a:solidFill>
                <a:latin typeface="+mj-lt"/>
              </a:rPr>
              <a:t>hair</a:t>
            </a:r>
            <a:endParaRPr lang="en-US" sz="3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22711" y="3469781"/>
            <a:ext cx="445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chemeClr val="accent6"/>
                </a:solidFill>
                <a:latin typeface="+mj-lt"/>
              </a:rPr>
              <a:t>Environmental</a:t>
            </a:r>
            <a:r>
              <a:rPr lang="es-ES" sz="32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ES" sz="3200" dirty="0" err="1" smtClean="0">
                <a:solidFill>
                  <a:schemeClr val="accent6"/>
                </a:solidFill>
                <a:latin typeface="+mj-lt"/>
              </a:rPr>
              <a:t>sampling</a:t>
            </a:r>
            <a:r>
              <a:rPr lang="es-ES" sz="3200" dirty="0" smtClean="0">
                <a:solidFill>
                  <a:schemeClr val="accent6"/>
                </a:solidFill>
                <a:latin typeface="+mj-lt"/>
              </a:rPr>
              <a:t> </a:t>
            </a:r>
            <a:endParaRPr lang="en-US" sz="3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422711" y="3994215"/>
            <a:ext cx="445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6"/>
                </a:solidFill>
                <a:latin typeface="+mj-lt"/>
              </a:rPr>
              <a:t>“Virtual </a:t>
            </a:r>
            <a:r>
              <a:rPr lang="es-ES" sz="3200" dirty="0" err="1" smtClean="0">
                <a:solidFill>
                  <a:schemeClr val="accent6"/>
                </a:solidFill>
                <a:latin typeface="+mj-lt"/>
              </a:rPr>
              <a:t>farmer</a:t>
            </a:r>
            <a:r>
              <a:rPr lang="es-ES" sz="3200" dirty="0" smtClean="0">
                <a:solidFill>
                  <a:schemeClr val="accent6"/>
                </a:solidFill>
                <a:latin typeface="+mj-lt"/>
              </a:rPr>
              <a:t>”</a:t>
            </a:r>
            <a:endParaRPr lang="en-US" sz="3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422711" y="4518648"/>
            <a:ext cx="445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chemeClr val="accent6"/>
                </a:solidFill>
                <a:latin typeface="+mj-lt"/>
              </a:rPr>
              <a:t>Meat</a:t>
            </a:r>
            <a:r>
              <a:rPr lang="es-ES" sz="32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ES" sz="3200" dirty="0" err="1" smtClean="0">
                <a:solidFill>
                  <a:schemeClr val="accent6"/>
                </a:solidFill>
                <a:latin typeface="+mj-lt"/>
              </a:rPr>
              <a:t>juice</a:t>
            </a:r>
            <a:endParaRPr lang="en-US" sz="32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5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42398"/>
            <a:ext cx="2679326" cy="1325563"/>
          </a:xfrm>
        </p:spPr>
        <p:txBody>
          <a:bodyPr>
            <a:normAutofit/>
          </a:bodyPr>
          <a:lstStyle/>
          <a:p>
            <a:r>
              <a:rPr lang="es-ES" sz="4800" dirty="0" err="1" smtClean="0"/>
              <a:t>Trends</a:t>
            </a:r>
            <a:endParaRPr lang="en-US" sz="4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577">
            <a:off x="2101383" y="23880"/>
            <a:ext cx="1362600" cy="1362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61566" y="1590024"/>
            <a:ext cx="5550943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accent5"/>
                </a:solidFill>
                <a:latin typeface="+mj-lt"/>
              </a:rPr>
              <a:t>INFORMATION TECHNOLOGY</a:t>
            </a:r>
            <a:endParaRPr lang="en-US" sz="36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86" y="5734874"/>
            <a:ext cx="1451438" cy="97925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77" y="2621439"/>
            <a:ext cx="5447932" cy="32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42398"/>
            <a:ext cx="2679326" cy="1325563"/>
          </a:xfrm>
        </p:spPr>
        <p:txBody>
          <a:bodyPr>
            <a:normAutofit/>
          </a:bodyPr>
          <a:lstStyle/>
          <a:p>
            <a:r>
              <a:rPr lang="es-ES" sz="4800" dirty="0" err="1" smtClean="0"/>
              <a:t>Trends</a:t>
            </a:r>
            <a:endParaRPr lang="en-US" sz="4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577">
            <a:off x="2101383" y="23880"/>
            <a:ext cx="1362600" cy="1362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46613" y="1590024"/>
            <a:ext cx="2620397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accent5"/>
                </a:solidFill>
                <a:latin typeface="+mj-lt"/>
              </a:rPr>
              <a:t>APPLICATION</a:t>
            </a:r>
            <a:endParaRPr lang="en-US" sz="36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8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0" y="5615395"/>
            <a:ext cx="933622" cy="1094088"/>
          </a:xfrm>
        </p:spPr>
      </p:pic>
      <p:sp>
        <p:nvSpPr>
          <p:cNvPr id="2" name="CuadroTexto 1"/>
          <p:cNvSpPr txBox="1"/>
          <p:nvPr/>
        </p:nvSpPr>
        <p:spPr>
          <a:xfrm>
            <a:off x="2579959" y="4388022"/>
            <a:ext cx="4203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accent5"/>
                </a:solidFill>
                <a:latin typeface="+mj-lt"/>
              </a:rPr>
              <a:t>Zoonosis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accent5"/>
                </a:solidFill>
                <a:latin typeface="+mj-lt"/>
              </a:rPr>
              <a:t>Animal </a:t>
            </a:r>
            <a:r>
              <a:rPr lang="es-ES" sz="2400" dirty="0" err="1" smtClean="0">
                <a:solidFill>
                  <a:schemeClr val="accent5"/>
                </a:solidFill>
                <a:latin typeface="+mj-lt"/>
              </a:rPr>
              <a:t>welfare</a:t>
            </a:r>
            <a:r>
              <a:rPr lang="es-ES" sz="2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400" dirty="0" smtClean="0">
                <a:solidFill>
                  <a:schemeClr val="accent5"/>
                </a:solidFill>
                <a:latin typeface="+mj-lt"/>
              </a:rPr>
              <a:t>/ animal </a:t>
            </a:r>
            <a:r>
              <a:rPr lang="es-ES" sz="2400" dirty="0" err="1" smtClean="0">
                <a:solidFill>
                  <a:schemeClr val="accent5"/>
                </a:solidFill>
                <a:latin typeface="+mj-lt"/>
              </a:rPr>
              <a:t>rights</a:t>
            </a:r>
            <a:endParaRPr lang="es-ES" sz="2400" dirty="0" smtClean="0">
              <a:solidFill>
                <a:schemeClr val="accent5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err="1" smtClean="0">
                <a:solidFill>
                  <a:schemeClr val="accent5"/>
                </a:solidFill>
                <a:latin typeface="+mj-lt"/>
              </a:rPr>
              <a:t>Enviromental</a:t>
            </a:r>
            <a:r>
              <a:rPr lang="es-ES" sz="24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chemeClr val="accent5"/>
                </a:solidFill>
                <a:latin typeface="+mj-lt"/>
              </a:rPr>
              <a:t>impact</a:t>
            </a:r>
            <a:endParaRPr lang="es-ES" sz="2400" dirty="0">
              <a:solidFill>
                <a:schemeClr val="accent5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err="1" smtClean="0">
                <a:solidFill>
                  <a:schemeClr val="accent5"/>
                </a:solidFill>
                <a:latin typeface="+mj-lt"/>
              </a:rPr>
              <a:t>Antibiotics</a:t>
            </a:r>
            <a:r>
              <a:rPr lang="es-ES" sz="24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chemeClr val="accent5"/>
                </a:solidFill>
                <a:latin typeface="+mj-lt"/>
              </a:rPr>
              <a:t>resistances</a:t>
            </a:r>
            <a:r>
              <a:rPr lang="es-ES" sz="2400" dirty="0" smtClean="0">
                <a:solidFill>
                  <a:schemeClr val="accent5"/>
                </a:solidFill>
                <a:latin typeface="+mj-lt"/>
              </a:rPr>
              <a:t>, etc…  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83" y="2527061"/>
            <a:ext cx="3401631" cy="167349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146613" y="3265787"/>
            <a:ext cx="289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SOCIAL CONCERNS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61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1128281" y="759147"/>
            <a:ext cx="6834210" cy="11314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3200" dirty="0" smtClean="0"/>
              <a:t>If </a:t>
            </a:r>
            <a:r>
              <a:rPr lang="en-US" sz="3200" dirty="0"/>
              <a:t>you want to go </a:t>
            </a:r>
            <a:r>
              <a:rPr lang="en-US" sz="4000" dirty="0">
                <a:solidFill>
                  <a:schemeClr val="accent6"/>
                </a:solidFill>
              </a:rPr>
              <a:t>fast</a:t>
            </a:r>
            <a:r>
              <a:rPr lang="en-US" sz="3200" dirty="0"/>
              <a:t>, go alone, if you want to go </a:t>
            </a:r>
            <a:r>
              <a:rPr lang="en-US" sz="4000" dirty="0">
                <a:solidFill>
                  <a:schemeClr val="accent6"/>
                </a:solidFill>
              </a:rPr>
              <a:t>far</a:t>
            </a:r>
            <a:r>
              <a:rPr lang="en-US" sz="3200" dirty="0"/>
              <a:t>, go </a:t>
            </a:r>
            <a:r>
              <a:rPr lang="en-US" sz="3200" dirty="0" smtClean="0"/>
              <a:t>together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86827" y="3111048"/>
            <a:ext cx="1244482" cy="16136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62" y="3708831"/>
            <a:ext cx="2440747" cy="10158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19" y="3262891"/>
            <a:ext cx="1197909" cy="14618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64" y="5569120"/>
            <a:ext cx="1795730" cy="1306621"/>
          </a:xfrm>
          <a:prstGeom prst="rect">
            <a:avLst/>
          </a:prstGeom>
        </p:spPr>
      </p:pic>
      <p:sp>
        <p:nvSpPr>
          <p:cNvPr id="9" name="Arco 8"/>
          <p:cNvSpPr/>
          <p:nvPr/>
        </p:nvSpPr>
        <p:spPr>
          <a:xfrm rot="4020060">
            <a:off x="4496679" y="4218785"/>
            <a:ext cx="1064104" cy="1875554"/>
          </a:xfrm>
          <a:prstGeom prst="arc">
            <a:avLst>
              <a:gd name="adj1" fmla="val 16200000"/>
              <a:gd name="adj2" fmla="val 1498389"/>
            </a:avLst>
          </a:prstGeom>
          <a:noFill/>
          <a:ln w="762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62" y="3547574"/>
            <a:ext cx="1007425" cy="1177135"/>
          </a:xfrm>
          <a:prstGeom prst="rect">
            <a:avLst/>
          </a:prstGeom>
        </p:spPr>
      </p:pic>
      <p:sp>
        <p:nvSpPr>
          <p:cNvPr id="12" name="Arco 11"/>
          <p:cNvSpPr/>
          <p:nvPr/>
        </p:nvSpPr>
        <p:spPr>
          <a:xfrm rot="16200000" flipH="1">
            <a:off x="1862887" y="3981319"/>
            <a:ext cx="2006039" cy="2987789"/>
          </a:xfrm>
          <a:prstGeom prst="arc">
            <a:avLst>
              <a:gd name="adj1" fmla="val 16200000"/>
              <a:gd name="adj2" fmla="val 1498389"/>
            </a:avLst>
          </a:prstGeom>
          <a:noFill/>
          <a:ln w="762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3" name="Arco 12"/>
          <p:cNvSpPr/>
          <p:nvPr/>
        </p:nvSpPr>
        <p:spPr>
          <a:xfrm rot="5400000">
            <a:off x="5086288" y="3981319"/>
            <a:ext cx="2006039" cy="2987789"/>
          </a:xfrm>
          <a:prstGeom prst="arc">
            <a:avLst>
              <a:gd name="adj1" fmla="val 16200000"/>
              <a:gd name="adj2" fmla="val 1498389"/>
            </a:avLst>
          </a:prstGeom>
          <a:noFill/>
          <a:ln w="762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4" name="Arco 13"/>
          <p:cNvSpPr/>
          <p:nvPr/>
        </p:nvSpPr>
        <p:spPr>
          <a:xfrm rot="17579940" flipH="1">
            <a:off x="3023565" y="4199868"/>
            <a:ext cx="1064104" cy="1875554"/>
          </a:xfrm>
          <a:prstGeom prst="arc">
            <a:avLst>
              <a:gd name="adj1" fmla="val 16200000"/>
              <a:gd name="adj2" fmla="val 1498389"/>
            </a:avLst>
          </a:prstGeom>
          <a:noFill/>
          <a:ln w="762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827" y="2593390"/>
            <a:ext cx="163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6"/>
                </a:solidFill>
                <a:latin typeface="+mj-lt"/>
              </a:rPr>
              <a:t>AH </a:t>
            </a:r>
            <a:r>
              <a:rPr lang="es-ES" sz="2400" dirty="0" err="1" smtClean="0">
                <a:solidFill>
                  <a:schemeClr val="accent6"/>
                </a:solidFill>
                <a:latin typeface="+mj-lt"/>
              </a:rPr>
              <a:t>Industry</a:t>
            </a:r>
            <a:endParaRPr lang="en-US" sz="2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199262" y="2593390"/>
            <a:ext cx="266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accent6"/>
                </a:solidFill>
                <a:latin typeface="+mj-lt"/>
              </a:rPr>
              <a:t>Meat&amp;Milk</a:t>
            </a:r>
            <a:r>
              <a:rPr lang="es-ES" sz="24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  <a:latin typeface="+mj-lt"/>
              </a:rPr>
              <a:t>production</a:t>
            </a:r>
            <a:r>
              <a:rPr lang="es-ES" sz="24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  <a:latin typeface="+mj-lt"/>
              </a:rPr>
              <a:t>Industry</a:t>
            </a:r>
            <a:endParaRPr lang="en-US" sz="2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928997" y="2572012"/>
            <a:ext cx="195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accent6"/>
                </a:solidFill>
                <a:latin typeface="+mj-lt"/>
              </a:rPr>
              <a:t>Vet</a:t>
            </a:r>
            <a:r>
              <a:rPr lang="es-ES" sz="24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  <a:latin typeface="+mj-lt"/>
              </a:rPr>
              <a:t>practicioners</a:t>
            </a:r>
            <a:endParaRPr lang="en-US" sz="2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706321" y="2537432"/>
            <a:ext cx="195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6"/>
                </a:solidFill>
                <a:latin typeface="+mj-lt"/>
              </a:rPr>
              <a:t>AH </a:t>
            </a:r>
            <a:r>
              <a:rPr lang="es-ES" sz="2400" dirty="0" err="1" smtClean="0">
                <a:solidFill>
                  <a:schemeClr val="accent6"/>
                </a:solidFill>
                <a:latin typeface="+mj-lt"/>
              </a:rPr>
              <a:t>Authorities</a:t>
            </a:r>
            <a:endParaRPr lang="en-US" sz="24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145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05165" y="5526741"/>
            <a:ext cx="1400802" cy="1331259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92866" y="98909"/>
            <a:ext cx="1244482" cy="16136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8569" y="1813459"/>
            <a:ext cx="163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6"/>
                </a:solidFill>
                <a:latin typeface="+mj-lt"/>
              </a:rPr>
              <a:t>AH </a:t>
            </a:r>
            <a:r>
              <a:rPr lang="es-ES" sz="2400" dirty="0" err="1" smtClean="0">
                <a:solidFill>
                  <a:schemeClr val="accent6"/>
                </a:solidFill>
                <a:latin typeface="+mj-lt"/>
              </a:rPr>
              <a:t>Industry</a:t>
            </a:r>
            <a:endParaRPr lang="en-US" sz="2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84294" y="2582171"/>
            <a:ext cx="4699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err="1" smtClean="0">
                <a:solidFill>
                  <a:schemeClr val="accent5"/>
                </a:solidFill>
                <a:latin typeface="+mj-lt"/>
              </a:rPr>
              <a:t>Compagnion</a:t>
            </a:r>
            <a:r>
              <a:rPr lang="es-ES" sz="3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3600" dirty="0" err="1" smtClean="0">
                <a:solidFill>
                  <a:schemeClr val="accent5"/>
                </a:solidFill>
                <a:latin typeface="+mj-lt"/>
              </a:rPr>
              <a:t>diagnostics</a:t>
            </a:r>
            <a:endParaRPr lang="en-US" sz="3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 flipH="1">
            <a:off x="2196252" y="3993138"/>
            <a:ext cx="1891652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+mj-lt"/>
              </a:rPr>
              <a:t>Individual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treatments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 flipH="1">
            <a:off x="4728782" y="3980326"/>
            <a:ext cx="1891652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Population</a:t>
            </a:r>
            <a:endParaRPr lang="es-ES" sz="28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2800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reatments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67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287225" y="2385379"/>
            <a:ext cx="70096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Improvement</a:t>
            </a:r>
            <a:r>
              <a:rPr lang="es-ES" sz="2800" dirty="0" smtClean="0">
                <a:solidFill>
                  <a:schemeClr val="accent5"/>
                </a:solidFill>
                <a:latin typeface="+mj-lt"/>
              </a:rPr>
              <a:t> of </a:t>
            </a: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herd</a:t>
            </a:r>
            <a:r>
              <a:rPr lang="es-ES" sz="28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health</a:t>
            </a:r>
            <a:r>
              <a:rPr lang="es-ES" sz="28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management</a:t>
            </a:r>
            <a:r>
              <a:rPr lang="es-ES" sz="2800" dirty="0" smtClean="0">
                <a:solidFill>
                  <a:schemeClr val="accent5"/>
                </a:solidFill>
                <a:latin typeface="+mj-lt"/>
              </a:rPr>
              <a:t>.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Evaluation</a:t>
            </a:r>
            <a:r>
              <a:rPr lang="es-ES" sz="2800" dirty="0" smtClean="0">
                <a:solidFill>
                  <a:schemeClr val="accent5"/>
                </a:solidFill>
                <a:latin typeface="+mj-lt"/>
              </a:rPr>
              <a:t> of </a:t>
            </a: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sanitary</a:t>
            </a:r>
            <a:r>
              <a:rPr lang="es-ES" sz="28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hygiene</a:t>
            </a:r>
            <a:r>
              <a:rPr lang="es-ES" sz="2800" dirty="0" smtClean="0">
                <a:solidFill>
                  <a:schemeClr val="accent5"/>
                </a:solidFill>
                <a:latin typeface="+mj-lt"/>
              </a:rPr>
              <a:t> of </a:t>
            </a: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producers</a:t>
            </a:r>
            <a:endParaRPr lang="es-ES" sz="2800" dirty="0" smtClean="0">
              <a:solidFill>
                <a:schemeClr val="accent5"/>
              </a:solidFill>
              <a:latin typeface="+mj-lt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accent5"/>
                </a:solidFill>
                <a:latin typeface="+mj-lt"/>
              </a:rPr>
              <a:t>S</a:t>
            </a:r>
            <a:r>
              <a:rPr lang="es-ES" sz="2800" dirty="0" smtClean="0">
                <a:solidFill>
                  <a:schemeClr val="accent5"/>
                </a:solidFill>
                <a:latin typeface="+mj-lt"/>
              </a:rPr>
              <a:t>afety of final </a:t>
            </a: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products</a:t>
            </a:r>
            <a:r>
              <a:rPr lang="es-ES" sz="2800" dirty="0" smtClean="0">
                <a:solidFill>
                  <a:schemeClr val="accent5"/>
                </a:solidFill>
                <a:latin typeface="+mj-lt"/>
              </a:rPr>
              <a:t>.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50"/>
            <a:ext cx="2440747" cy="101587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-191613" y="1054429"/>
            <a:ext cx="2957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accent6"/>
                </a:solidFill>
                <a:latin typeface="+mj-lt"/>
              </a:rPr>
              <a:t>Meat</a:t>
            </a:r>
            <a:r>
              <a:rPr lang="es-ES" sz="2400" dirty="0" smtClean="0">
                <a:solidFill>
                  <a:schemeClr val="accent6"/>
                </a:solidFill>
                <a:latin typeface="+mj-lt"/>
              </a:rPr>
              <a:t> &amp; </a:t>
            </a:r>
            <a:r>
              <a:rPr lang="es-ES" sz="2400" dirty="0" err="1" smtClean="0">
                <a:solidFill>
                  <a:schemeClr val="accent6"/>
                </a:solidFill>
                <a:latin typeface="+mj-lt"/>
              </a:rPr>
              <a:t>Milk</a:t>
            </a:r>
            <a:r>
              <a:rPr lang="es-ES" sz="24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  <a:latin typeface="+mj-lt"/>
              </a:rPr>
              <a:t>production</a:t>
            </a:r>
            <a:r>
              <a:rPr lang="es-ES" sz="24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  <a:latin typeface="+mj-lt"/>
              </a:rPr>
              <a:t>Industry</a:t>
            </a:r>
            <a:endParaRPr lang="en-US" sz="24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2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05" y="5746546"/>
            <a:ext cx="1668224" cy="111145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6" y="3651369"/>
            <a:ext cx="4047564" cy="32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5" y="145469"/>
            <a:ext cx="1007425" cy="11771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96577" y="1322604"/>
            <a:ext cx="195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accent6"/>
                </a:solidFill>
                <a:latin typeface="+mj-lt"/>
              </a:rPr>
              <a:t>Vet</a:t>
            </a:r>
            <a:r>
              <a:rPr lang="es-ES" sz="24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  <a:latin typeface="+mj-lt"/>
              </a:rPr>
              <a:t>practitioners</a:t>
            </a:r>
            <a:endParaRPr lang="en-US" sz="2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00672" y="2582171"/>
            <a:ext cx="6404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Jointly</a:t>
            </a:r>
            <a:r>
              <a:rPr lang="es-ES" sz="28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with</a:t>
            </a:r>
            <a:r>
              <a:rPr lang="es-ES" sz="2800" dirty="0" smtClean="0">
                <a:solidFill>
                  <a:schemeClr val="accent5"/>
                </a:solidFill>
                <a:latin typeface="+mj-lt"/>
              </a:rPr>
              <a:t> AH </a:t>
            </a: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Pharma</a:t>
            </a:r>
            <a:r>
              <a:rPr lang="es-ES" sz="2800" dirty="0" smtClean="0">
                <a:solidFill>
                  <a:schemeClr val="accent5"/>
                </a:solidFill>
                <a:latin typeface="+mj-lt"/>
              </a:rPr>
              <a:t>, </a:t>
            </a: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provide</a:t>
            </a:r>
            <a:r>
              <a:rPr lang="es-ES" sz="28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protocols</a:t>
            </a:r>
            <a:r>
              <a:rPr lang="es-ES" sz="28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for</a:t>
            </a:r>
            <a:r>
              <a:rPr lang="es-ES" sz="28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800" dirty="0" err="1" smtClean="0">
                <a:solidFill>
                  <a:schemeClr val="accent5"/>
                </a:solidFill>
                <a:latin typeface="+mj-lt"/>
              </a:rPr>
              <a:t>treatments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 flipH="1">
            <a:off x="2196252" y="3993138"/>
            <a:ext cx="1891652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+mj-lt"/>
              </a:rPr>
              <a:t>Individual 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treatments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 flipH="1">
            <a:off x="4728782" y="3980326"/>
            <a:ext cx="1891652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Population</a:t>
            </a:r>
            <a:endParaRPr lang="es-ES" sz="28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2800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reatments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42" y="5446059"/>
            <a:ext cx="837943" cy="12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52" y="5580530"/>
            <a:ext cx="1536548" cy="11524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8" y="0"/>
            <a:ext cx="1197909" cy="146181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1461819"/>
            <a:ext cx="195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6"/>
                </a:solidFill>
                <a:latin typeface="+mj-lt"/>
              </a:rPr>
              <a:t>AH </a:t>
            </a:r>
            <a:r>
              <a:rPr lang="es-ES" sz="2400" dirty="0" err="1" smtClean="0">
                <a:solidFill>
                  <a:schemeClr val="accent6"/>
                </a:solidFill>
                <a:latin typeface="+mj-lt"/>
              </a:rPr>
              <a:t>Authorities</a:t>
            </a:r>
            <a:endParaRPr lang="en-US" sz="2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98365" y="2158648"/>
            <a:ext cx="6203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accent5"/>
                </a:solidFill>
                <a:latin typeface="+mj-lt"/>
              </a:rPr>
              <a:t>Regulatory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environment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for animal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diagnostic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assays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is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complex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accent5"/>
                </a:solidFill>
                <a:latin typeface="+mj-lt"/>
              </a:rPr>
              <a:t>Multiple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national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regulations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with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no mutual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recognition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at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the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EU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level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accent5"/>
                </a:solidFill>
                <a:latin typeface="+mj-lt"/>
              </a:rPr>
              <a:t>No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exemption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of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specific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regulations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,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like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the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BPR (“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Biocidal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Products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Regulation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”),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because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of no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AHDx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regulation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 at EU </a:t>
            </a:r>
            <a:r>
              <a:rPr lang="es-ES" sz="2000" dirty="0" err="1">
                <a:solidFill>
                  <a:schemeClr val="accent5"/>
                </a:solidFill>
                <a:latin typeface="+mj-lt"/>
              </a:rPr>
              <a:t>level</a:t>
            </a:r>
            <a:r>
              <a:rPr lang="es-ES" sz="2000" dirty="0">
                <a:solidFill>
                  <a:schemeClr val="accent5"/>
                </a:solidFill>
                <a:latin typeface="+mj-lt"/>
              </a:rPr>
              <a:t>.</a:t>
            </a:r>
          </a:p>
        </p:txBody>
      </p:sp>
      <p:sp>
        <p:nvSpPr>
          <p:cNvPr id="10" name="CuadroTexto 6"/>
          <p:cNvSpPr txBox="1"/>
          <p:nvPr/>
        </p:nvSpPr>
        <p:spPr>
          <a:xfrm>
            <a:off x="829967" y="4879447"/>
            <a:ext cx="727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chemeClr val="accent5"/>
                </a:solidFill>
                <a:latin typeface="+mj-lt"/>
              </a:rPr>
              <a:t>We</a:t>
            </a:r>
            <a:r>
              <a:rPr lang="es-ES" sz="2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accent5"/>
                </a:solidFill>
                <a:latin typeface="+mj-lt"/>
              </a:rPr>
              <a:t>work</a:t>
            </a:r>
            <a:r>
              <a:rPr lang="es-ES" sz="2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accent5"/>
                </a:solidFill>
                <a:latin typeface="+mj-lt"/>
              </a:rPr>
              <a:t>together</a:t>
            </a:r>
            <a:r>
              <a:rPr lang="es-ES" sz="2400" dirty="0">
                <a:solidFill>
                  <a:schemeClr val="accent5"/>
                </a:solidFill>
                <a:latin typeface="+mj-lt"/>
              </a:rPr>
              <a:t>, and </a:t>
            </a:r>
            <a:r>
              <a:rPr lang="es-ES" sz="2400" dirty="0" err="1">
                <a:solidFill>
                  <a:schemeClr val="accent5"/>
                </a:solidFill>
                <a:latin typeface="+mj-lt"/>
              </a:rPr>
              <a:t>with</a:t>
            </a:r>
            <a:r>
              <a:rPr lang="es-ES" sz="2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accent5"/>
                </a:solidFill>
                <a:latin typeface="+mj-lt"/>
              </a:rPr>
              <a:t>all</a:t>
            </a:r>
            <a:r>
              <a:rPr lang="es-ES" sz="2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accent5"/>
                </a:solidFill>
                <a:latin typeface="+mj-lt"/>
              </a:rPr>
              <a:t>relevant</a:t>
            </a:r>
            <a:r>
              <a:rPr lang="es-ES" sz="2400" dirty="0">
                <a:solidFill>
                  <a:schemeClr val="accent5"/>
                </a:solidFill>
                <a:latin typeface="+mj-lt"/>
              </a:rPr>
              <a:t> local and </a:t>
            </a:r>
            <a:r>
              <a:rPr lang="es-ES" sz="2400" dirty="0" err="1" smtClean="0">
                <a:solidFill>
                  <a:schemeClr val="accent5"/>
                </a:solidFill>
                <a:latin typeface="+mj-lt"/>
              </a:rPr>
              <a:t>international</a:t>
            </a:r>
            <a:r>
              <a:rPr lang="es-ES" sz="24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accent5"/>
                </a:solidFill>
                <a:latin typeface="+mj-lt"/>
              </a:rPr>
              <a:t>authorities</a:t>
            </a:r>
            <a:r>
              <a:rPr lang="es-ES" sz="2400" dirty="0">
                <a:solidFill>
                  <a:schemeClr val="accent5"/>
                </a:solidFill>
                <a:latin typeface="+mj-lt"/>
              </a:rPr>
              <a:t> to </a:t>
            </a:r>
            <a:r>
              <a:rPr lang="es-ES" sz="2400" dirty="0" err="1">
                <a:solidFill>
                  <a:schemeClr val="accent5"/>
                </a:solidFill>
                <a:latin typeface="+mj-lt"/>
              </a:rPr>
              <a:t>move</a:t>
            </a:r>
            <a:r>
              <a:rPr lang="es-ES" sz="2400" dirty="0">
                <a:solidFill>
                  <a:schemeClr val="accent5"/>
                </a:solidFill>
                <a:latin typeface="+mj-lt"/>
              </a:rPr>
              <a:t> to a more global </a:t>
            </a:r>
            <a:r>
              <a:rPr lang="es-ES" sz="2400" dirty="0" err="1">
                <a:solidFill>
                  <a:schemeClr val="accent5"/>
                </a:solidFill>
                <a:latin typeface="+mj-lt"/>
              </a:rPr>
              <a:t>regulation</a:t>
            </a:r>
            <a:r>
              <a:rPr lang="es-ES" sz="2400" dirty="0">
                <a:solidFill>
                  <a:schemeClr val="accent5"/>
                </a:solidFill>
                <a:latin typeface="+mj-lt"/>
              </a:rPr>
              <a:t> for </a:t>
            </a:r>
            <a:r>
              <a:rPr lang="es-ES" sz="2400" dirty="0" err="1">
                <a:solidFill>
                  <a:schemeClr val="accent5"/>
                </a:solidFill>
                <a:latin typeface="+mj-lt"/>
              </a:rPr>
              <a:t>AHDx</a:t>
            </a:r>
            <a:r>
              <a:rPr lang="es-ES" sz="2400" dirty="0">
                <a:solidFill>
                  <a:schemeClr val="accent5"/>
                </a:solidFill>
                <a:latin typeface="+mj-lt"/>
              </a:rPr>
              <a:t>.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62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31259" y="4410635"/>
            <a:ext cx="644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I hope that this journey through the world of diagnosis will help us understand our contribution to innovation and the development of the sector.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683190" y="5774850"/>
            <a:ext cx="2929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err="1" smtClean="0">
                <a:solidFill>
                  <a:schemeClr val="accent6"/>
                </a:solidFill>
                <a:latin typeface="+mj-lt"/>
              </a:rPr>
              <a:t>Thank</a:t>
            </a:r>
            <a:r>
              <a:rPr lang="es-ES" sz="48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s-ES" sz="4800" dirty="0" err="1" smtClean="0">
                <a:solidFill>
                  <a:schemeClr val="accent6"/>
                </a:solidFill>
                <a:latin typeface="+mj-lt"/>
              </a:rPr>
              <a:t>you</a:t>
            </a:r>
            <a:r>
              <a:rPr lang="es-ES" sz="4800" dirty="0">
                <a:solidFill>
                  <a:schemeClr val="accent6"/>
                </a:solidFill>
                <a:latin typeface="+mj-lt"/>
              </a:rPr>
              <a:t>!</a:t>
            </a:r>
            <a:endParaRPr lang="en-US" sz="48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65" y="1105596"/>
            <a:ext cx="2980488" cy="29986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6080" y="1503915"/>
            <a:ext cx="1325561" cy="8356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56" y="2205318"/>
            <a:ext cx="1435607" cy="176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2" y="277251"/>
            <a:ext cx="3844205" cy="2002189"/>
          </a:xfrm>
          <a:prstGeom prst="rect">
            <a:avLst/>
          </a:prstGeom>
        </p:spPr>
      </p:pic>
      <p:pic>
        <p:nvPicPr>
          <p:cNvPr id="17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19" y="5381925"/>
            <a:ext cx="1260000" cy="44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63" y="5957344"/>
            <a:ext cx="82145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3" y="5392880"/>
            <a:ext cx="1260000" cy="42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5" y="5957344"/>
            <a:ext cx="110871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61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36" y="5394149"/>
            <a:ext cx="1260000" cy="4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75" y="5957344"/>
            <a:ext cx="92667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12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66" y="6081530"/>
            <a:ext cx="1049753" cy="47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02" y="5284867"/>
            <a:ext cx="1260000" cy="6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05" y="5957344"/>
            <a:ext cx="77281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15805" y="2602779"/>
            <a:ext cx="9144000" cy="263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1129799" y="4068753"/>
            <a:ext cx="11903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8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years</a:t>
            </a:r>
            <a:endParaRPr lang="en-US" sz="3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450622" y="4068753"/>
            <a:ext cx="20009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800" b="1" dirty="0" err="1" smtClean="0">
                <a:solidFill>
                  <a:schemeClr val="accent5"/>
                </a:solidFill>
                <a:latin typeface="+mj-lt"/>
              </a:rPr>
              <a:t>members</a:t>
            </a:r>
            <a:endParaRPr lang="en-US" sz="38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474214" y="4068753"/>
            <a:ext cx="21373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8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Dx</a:t>
            </a:r>
            <a:r>
              <a:rPr lang="es-ES" sz="3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s-ES" sz="38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market</a:t>
            </a:r>
            <a:endParaRPr lang="en-US" sz="3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6513">
            <a:off x="5030700" y="3492572"/>
            <a:ext cx="905104" cy="810659"/>
          </a:xfrm>
          <a:prstGeom prst="rect">
            <a:avLst/>
          </a:prstGeom>
        </p:spPr>
      </p:pic>
      <p:pic>
        <p:nvPicPr>
          <p:cNvPr id="28" name="Imag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85" y="5452366"/>
            <a:ext cx="1260000" cy="3058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29" name="Imag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79" y="5957344"/>
            <a:ext cx="71992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06" y="5957344"/>
            <a:ext cx="900000" cy="720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58479" y="2605279"/>
            <a:ext cx="17459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12</a:t>
            </a:r>
            <a:endParaRPr lang="en-US" sz="1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69919" y="2605279"/>
            <a:ext cx="17459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b="1" dirty="0" smtClean="0">
                <a:solidFill>
                  <a:schemeClr val="accent5"/>
                </a:solidFill>
                <a:latin typeface="+mj-lt"/>
              </a:rPr>
              <a:t>14</a:t>
            </a:r>
            <a:endParaRPr lang="en-US" sz="120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258681" y="2571426"/>
            <a:ext cx="28344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90%</a:t>
            </a:r>
            <a:endParaRPr lang="en-US" sz="1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3" name="Imag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70" y="5470278"/>
            <a:ext cx="1260000" cy="27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6779" y="6081530"/>
            <a:ext cx="1051200" cy="47185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42914" y="1521385"/>
            <a:ext cx="438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+mj-lt"/>
              </a:rPr>
              <a:t>http://</a:t>
            </a: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diagnosticsforanimals.com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68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838" y="4666128"/>
            <a:ext cx="3287807" cy="219187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5203" y="1410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Federate</a:t>
            </a:r>
            <a:r>
              <a:rPr lang="en-US" dirty="0" smtClean="0"/>
              <a:t> and </a:t>
            </a:r>
            <a:r>
              <a:rPr lang="en-US" b="1" dirty="0" smtClean="0"/>
              <a:t>represent</a:t>
            </a:r>
            <a:r>
              <a:rPr lang="en-US" dirty="0" smtClean="0"/>
              <a:t> Manufacturers of Animal Health Diagnostics at Large</a:t>
            </a:r>
          </a:p>
          <a:p>
            <a:endParaRPr lang="en-US" dirty="0" smtClean="0"/>
          </a:p>
          <a:p>
            <a:r>
              <a:rPr lang="en-US" dirty="0" smtClean="0"/>
              <a:t>Explain the benefit of an </a:t>
            </a:r>
            <a:r>
              <a:rPr lang="en-US" b="1" dirty="0" smtClean="0"/>
              <a:t>harmonized</a:t>
            </a:r>
            <a:r>
              <a:rPr lang="en-US" dirty="0" smtClean="0"/>
              <a:t>, </a:t>
            </a:r>
            <a:r>
              <a:rPr lang="en-US" b="1" dirty="0" smtClean="0"/>
              <a:t>efficient</a:t>
            </a:r>
            <a:r>
              <a:rPr lang="en-US" dirty="0" smtClean="0"/>
              <a:t>, and </a:t>
            </a:r>
            <a:r>
              <a:rPr lang="en-US" b="1" dirty="0" smtClean="0"/>
              <a:t>transparent regulatory framework</a:t>
            </a:r>
            <a:r>
              <a:rPr lang="en-US" dirty="0" smtClean="0"/>
              <a:t> to ensure the future veterinary health industry</a:t>
            </a:r>
          </a:p>
          <a:p>
            <a:endParaRPr lang="en-US" dirty="0" smtClean="0"/>
          </a:p>
          <a:p>
            <a:r>
              <a:rPr lang="en-US" b="1" dirty="0" smtClean="0"/>
              <a:t>Promotes initiatives</a:t>
            </a:r>
            <a:r>
              <a:rPr lang="en-US" dirty="0" smtClean="0"/>
              <a:t> for the development of Animal Health Diagnostics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93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838" y="4666128"/>
            <a:ext cx="3287807" cy="2191871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660712" y="2171088"/>
            <a:ext cx="5708276" cy="222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Promote </a:t>
            </a:r>
            <a:r>
              <a:rPr lang="en-US" sz="8000" b="1" dirty="0" smtClean="0">
                <a:solidFill>
                  <a:schemeClr val="accent6"/>
                </a:solidFill>
              </a:rPr>
              <a:t>INNOVATION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and fight against factors that prevent it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79929" y="658906"/>
            <a:ext cx="5569771" cy="60213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29953" y="4477871"/>
            <a:ext cx="39597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0" dirty="0" smtClean="0">
                <a:solidFill>
                  <a:schemeClr val="accent6"/>
                </a:solidFill>
              </a:rPr>
              <a:t>&lt; 10%</a:t>
            </a:r>
            <a:endParaRPr lang="en-US" sz="12000" dirty="0">
              <a:solidFill>
                <a:schemeClr val="accent6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40624" y="5902250"/>
            <a:ext cx="384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5"/>
                </a:solidFill>
              </a:rPr>
              <a:t>Global AH </a:t>
            </a:r>
            <a:r>
              <a:rPr lang="es-ES" sz="4000" dirty="0" err="1" smtClean="0">
                <a:solidFill>
                  <a:schemeClr val="accent5"/>
                </a:solidFill>
              </a:rPr>
              <a:t>market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mbinar 13"/>
          <p:cNvSpPr/>
          <p:nvPr/>
        </p:nvSpPr>
        <p:spPr>
          <a:xfrm>
            <a:off x="-1613647" y="720484"/>
            <a:ext cx="12425082" cy="3972540"/>
          </a:xfrm>
          <a:prstGeom prst="flowChartMerg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35" y="4838488"/>
            <a:ext cx="1171095" cy="187145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93465" y="1308765"/>
            <a:ext cx="61570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dirty="0" smtClean="0">
                <a:solidFill>
                  <a:schemeClr val="accent5"/>
                </a:solidFill>
                <a:latin typeface="+mj-lt"/>
              </a:rPr>
              <a:t>Support </a:t>
            </a:r>
            <a:r>
              <a:rPr lang="es-ES" sz="2600" dirty="0" err="1" smtClean="0">
                <a:solidFill>
                  <a:schemeClr val="accent5"/>
                </a:solidFill>
                <a:latin typeface="+mj-lt"/>
              </a:rPr>
              <a:t>vaccines</a:t>
            </a:r>
            <a:r>
              <a:rPr lang="es-ES" sz="2600" dirty="0" smtClean="0">
                <a:solidFill>
                  <a:schemeClr val="accent5"/>
                </a:solidFill>
                <a:latin typeface="+mj-lt"/>
              </a:rPr>
              <a:t> &amp; </a:t>
            </a:r>
            <a:r>
              <a:rPr lang="es-ES" sz="2600" dirty="0" err="1" smtClean="0">
                <a:solidFill>
                  <a:schemeClr val="accent5"/>
                </a:solidFill>
                <a:latin typeface="+mj-lt"/>
              </a:rPr>
              <a:t>treatments</a:t>
            </a:r>
            <a:r>
              <a:rPr lang="es-ES" sz="26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600" dirty="0" err="1" smtClean="0">
                <a:solidFill>
                  <a:schemeClr val="accent5"/>
                </a:solidFill>
                <a:latin typeface="+mj-lt"/>
              </a:rPr>
              <a:t>development</a:t>
            </a:r>
            <a:endParaRPr lang="en-US" sz="2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97083" y="822544"/>
            <a:ext cx="59498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dirty="0" smtClean="0">
                <a:solidFill>
                  <a:schemeClr val="accent5"/>
                </a:solidFill>
                <a:latin typeface="+mj-lt"/>
              </a:rPr>
              <a:t>Detect and monitor </a:t>
            </a:r>
            <a:r>
              <a:rPr lang="en-US" sz="2700" dirty="0">
                <a:solidFill>
                  <a:schemeClr val="accent5"/>
                </a:solidFill>
                <a:latin typeface="+mj-lt"/>
              </a:rPr>
              <a:t>epidemiological risks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55657" y="2675097"/>
            <a:ext cx="4432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 smtClean="0">
                <a:solidFill>
                  <a:schemeClr val="accent5"/>
                </a:solidFill>
                <a:latin typeface="+mj-lt"/>
              </a:rPr>
              <a:t>Define </a:t>
            </a:r>
            <a:r>
              <a:rPr lang="en-US" sz="2300" dirty="0">
                <a:solidFill>
                  <a:schemeClr val="accent5"/>
                </a:solidFill>
                <a:latin typeface="+mj-lt"/>
              </a:rPr>
              <a:t>the appropriate treatments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21974" y="3115152"/>
            <a:ext cx="37000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5"/>
                </a:solidFill>
                <a:latin typeface="+mj-lt"/>
              </a:rPr>
              <a:t>Allows the prognosis of a crisis </a:t>
            </a:r>
            <a:endParaRPr lang="en-US" sz="2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56816" y="4766784"/>
            <a:ext cx="265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/>
                </a:solidFill>
                <a:latin typeface="+mj-lt"/>
              </a:rPr>
              <a:t>PHARMA INDUSTRY</a:t>
            </a:r>
            <a:endParaRPr lang="en-US" sz="2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25112" y="1779598"/>
            <a:ext cx="489377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5"/>
                </a:solidFill>
                <a:latin typeface="+mj-lt"/>
              </a:rPr>
              <a:t>Contribute to AH management plans</a:t>
            </a:r>
            <a:endParaRPr lang="en-US" sz="25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35796" y="5141682"/>
            <a:ext cx="3899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/>
                </a:solidFill>
                <a:latin typeface="+mj-lt"/>
              </a:rPr>
              <a:t>VETERINARY PRACTICINERS</a:t>
            </a:r>
            <a:endParaRPr lang="en-US" sz="2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85829" y="2235042"/>
            <a:ext cx="4572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Warrants quality of produced meat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208935" y="3524429"/>
            <a:ext cx="27261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dirty="0" smtClean="0">
                <a:solidFill>
                  <a:schemeClr val="accent5"/>
                </a:solidFill>
                <a:latin typeface="+mj-lt"/>
              </a:rPr>
              <a:t>Improve animal welfare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146058" y="5516580"/>
            <a:ext cx="287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/>
                </a:solidFill>
                <a:latin typeface="+mj-lt"/>
              </a:rPr>
              <a:t>AH AUTHORITIES</a:t>
            </a:r>
            <a:endParaRPr lang="en-US" sz="2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296330" y="5891478"/>
            <a:ext cx="4578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/>
                </a:solidFill>
                <a:latin typeface="+mj-lt"/>
              </a:rPr>
              <a:t>MEAT MILK PRODUCTION INDUSTRY</a:t>
            </a:r>
            <a:endParaRPr lang="en-US" sz="2400" b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80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/>
      <p:bldP spid="5" grpId="0"/>
      <p:bldP spid="6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echa abajo 14"/>
          <p:cNvSpPr/>
          <p:nvPr/>
        </p:nvSpPr>
        <p:spPr>
          <a:xfrm>
            <a:off x="4686222" y="2568947"/>
            <a:ext cx="3845859" cy="2164991"/>
          </a:xfrm>
          <a:prstGeom prst="downArrow">
            <a:avLst>
              <a:gd name="adj1" fmla="val 73565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echa abajo 13"/>
          <p:cNvSpPr/>
          <p:nvPr/>
        </p:nvSpPr>
        <p:spPr>
          <a:xfrm>
            <a:off x="806822" y="2568948"/>
            <a:ext cx="3845859" cy="2164991"/>
          </a:xfrm>
          <a:prstGeom prst="downArrow">
            <a:avLst>
              <a:gd name="adj1" fmla="val 73565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01" y="4973075"/>
            <a:ext cx="1283580" cy="17615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83121" y="2611377"/>
            <a:ext cx="209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1987</a:t>
            </a:r>
            <a:endParaRPr lang="en-US" sz="4000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67683" y="3448538"/>
            <a:ext cx="1524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5"/>
                </a:solidFill>
              </a:rPr>
              <a:t>PRRSV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65727" y="4622751"/>
            <a:ext cx="25280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smtClean="0">
                <a:solidFill>
                  <a:schemeClr val="accent5"/>
                </a:solidFill>
                <a:latin typeface="+mj-lt"/>
              </a:rPr>
              <a:t>4 </a:t>
            </a:r>
            <a:r>
              <a:rPr lang="es-ES" sz="2400" dirty="0" err="1" smtClean="0">
                <a:solidFill>
                  <a:schemeClr val="accent5"/>
                </a:solidFill>
                <a:latin typeface="+mj-lt"/>
              </a:rPr>
              <a:t>years</a:t>
            </a:r>
            <a:r>
              <a:rPr lang="es-ES" sz="24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chemeClr val="accent5"/>
                </a:solidFill>
                <a:latin typeface="+mj-lt"/>
              </a:rPr>
              <a:t>to</a:t>
            </a:r>
            <a:r>
              <a:rPr lang="es-ES" sz="24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chemeClr val="accent5"/>
                </a:solidFill>
                <a:latin typeface="+mj-lt"/>
              </a:rPr>
              <a:t>identify</a:t>
            </a:r>
            <a:r>
              <a:rPr lang="es-ES" sz="24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chemeClr val="accent5"/>
                </a:solidFill>
                <a:latin typeface="+mj-lt"/>
              </a:rPr>
              <a:t>the</a:t>
            </a:r>
            <a:r>
              <a:rPr lang="es-ES" sz="24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2400" dirty="0" err="1" smtClean="0">
                <a:solidFill>
                  <a:schemeClr val="accent5"/>
                </a:solidFill>
                <a:latin typeface="+mj-lt"/>
              </a:rPr>
              <a:t>agent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62521" y="2568947"/>
            <a:ext cx="209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2012</a:t>
            </a:r>
            <a:endParaRPr lang="en-US" sz="4000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84525" y="3329463"/>
            <a:ext cx="2649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chemeClr val="accent5"/>
                </a:solidFill>
              </a:rPr>
              <a:t>Schmallenberg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493046" y="4947471"/>
            <a:ext cx="2232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err="1" smtClean="0">
                <a:solidFill>
                  <a:schemeClr val="accent5"/>
                </a:solidFill>
                <a:latin typeface="+mj-lt"/>
              </a:rPr>
              <a:t>Few</a:t>
            </a:r>
            <a:r>
              <a:rPr lang="es-ES" sz="30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3000" dirty="0" err="1" smtClean="0">
                <a:solidFill>
                  <a:schemeClr val="accent5"/>
                </a:solidFill>
                <a:latin typeface="+mj-lt"/>
              </a:rPr>
              <a:t>months</a:t>
            </a:r>
            <a:r>
              <a:rPr lang="es-ES" sz="3000" dirty="0" smtClean="0">
                <a:solidFill>
                  <a:schemeClr val="accent5"/>
                </a:solidFill>
                <a:latin typeface="+mj-lt"/>
              </a:rPr>
              <a:t>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082410" y="929007"/>
            <a:ext cx="6642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During the last decades technological advances have allowed the </a:t>
            </a:r>
            <a:r>
              <a:rPr lang="en-US" sz="2400" dirty="0" smtClean="0">
                <a:solidFill>
                  <a:schemeClr val="accent5"/>
                </a:solidFill>
              </a:rPr>
              <a:t>meteoric </a:t>
            </a:r>
            <a:r>
              <a:rPr lang="en-US" sz="2400" dirty="0">
                <a:solidFill>
                  <a:schemeClr val="accent5"/>
                </a:solidFill>
              </a:rPr>
              <a:t>evolution of diagnostic systems</a:t>
            </a:r>
          </a:p>
        </p:txBody>
      </p:sp>
    </p:spTree>
    <p:extLst>
      <p:ext uri="{BB962C8B-B14F-4D97-AF65-F5344CB8AC3E}">
        <p14:creationId xmlns:p14="http://schemas.microsoft.com/office/powerpoint/2010/main" val="40446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2398"/>
            <a:ext cx="2679326" cy="1325563"/>
          </a:xfrm>
        </p:spPr>
        <p:txBody>
          <a:bodyPr>
            <a:normAutofit/>
          </a:bodyPr>
          <a:lstStyle/>
          <a:p>
            <a:r>
              <a:rPr lang="es-ES" sz="4800" dirty="0" err="1" smtClean="0"/>
              <a:t>Trends</a:t>
            </a:r>
            <a:endParaRPr lang="en-US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577">
            <a:off x="2101383" y="23880"/>
            <a:ext cx="1362600" cy="1362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66" y="1640575"/>
            <a:ext cx="5964323" cy="3805238"/>
          </a:xfrm>
          <a:prstGeom prst="rect">
            <a:avLst/>
          </a:prstGeom>
        </p:spPr>
      </p:pic>
      <p:pic>
        <p:nvPicPr>
          <p:cNvPr id="20" name="Marcador de conteni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5" y="5633589"/>
            <a:ext cx="1837765" cy="1224411"/>
          </a:xfrm>
        </p:spPr>
      </p:pic>
    </p:spTree>
    <p:extLst>
      <p:ext uri="{BB962C8B-B14F-4D97-AF65-F5344CB8AC3E}">
        <p14:creationId xmlns:p14="http://schemas.microsoft.com/office/powerpoint/2010/main" val="34535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927846" y="4894226"/>
            <a:ext cx="724796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4670596" y="2737558"/>
            <a:ext cx="3505216" cy="2089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927846" y="2737558"/>
            <a:ext cx="3516734" cy="2089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2398"/>
            <a:ext cx="2679326" cy="1325563"/>
          </a:xfrm>
        </p:spPr>
        <p:txBody>
          <a:bodyPr>
            <a:normAutofit/>
          </a:bodyPr>
          <a:lstStyle/>
          <a:p>
            <a:r>
              <a:rPr lang="es-ES" sz="4800" dirty="0" err="1" smtClean="0"/>
              <a:t>Trends</a:t>
            </a:r>
            <a:endParaRPr lang="en-US" sz="4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23" y="5429103"/>
            <a:ext cx="1801066" cy="1330517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577">
            <a:off x="2101383" y="23880"/>
            <a:ext cx="1362600" cy="1362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69415" y="1766706"/>
            <a:ext cx="4987840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  <a:latin typeface="+mj-lt"/>
              </a:rPr>
              <a:t>ANALYTICAL TECHNIQUES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246685" y="4073799"/>
            <a:ext cx="265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Massive </a:t>
            </a:r>
            <a:r>
              <a:rPr lang="en-US" sz="2400" dirty="0">
                <a:solidFill>
                  <a:schemeClr val="accent5"/>
                </a:solidFill>
                <a:latin typeface="+mj-lt"/>
              </a:rPr>
              <a:t>sequencing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624129" y="3569531"/>
            <a:ext cx="189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Multiplex PCR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62041" y="3084425"/>
            <a:ext cx="2191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Onsite PCR tests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001120" y="3079316"/>
            <a:ext cx="261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Onsite reliable tests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52269" y="3585225"/>
            <a:ext cx="171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Multiplexing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557234" y="4073800"/>
            <a:ext cx="150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Biosensors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303885" y="4894226"/>
            <a:ext cx="4351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Mass spectrometry (MALDI-TOFF)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5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7191</TotalTime>
  <Words>366</Words>
  <Application>Microsoft Office PowerPoint</Application>
  <PresentationFormat>Presentación en pantalla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Cooper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Trends</vt:lpstr>
      <vt:lpstr>Trends</vt:lpstr>
      <vt:lpstr>Trends</vt:lpstr>
      <vt:lpstr>Trends</vt:lpstr>
      <vt:lpstr>Trends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BARREIRO</dc:creator>
  <cp:lastModifiedBy>BELEN BARREIRO</cp:lastModifiedBy>
  <cp:revision>75</cp:revision>
  <dcterms:created xsi:type="dcterms:W3CDTF">2018-02-10T19:30:10Z</dcterms:created>
  <dcterms:modified xsi:type="dcterms:W3CDTF">2018-02-20T22:12:45Z</dcterms:modified>
</cp:coreProperties>
</file>